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Noto Serif Display Ultra-Bold" panose="020B0604020202020204"/>
      <p:regular r:id="rId19"/>
    </p:embeddedFont>
    <p:embeddedFont>
      <p:font typeface="Montserrat" panose="020B0604020202020204" charset="0"/>
      <p:regular r:id="rId20"/>
    </p:embeddedFont>
    <p:embeddedFont>
      <p:font typeface="DM Sans Bold" panose="020B0604020202020204" charset="0"/>
      <p:regular r:id="rId21"/>
    </p:embeddedFont>
    <p:embeddedFont>
      <p:font typeface="Handelson Four" panose="020B0604020202020204" charset="0"/>
      <p:regular r:id="rId22"/>
    </p:embeddedFont>
    <p:embeddedFont>
      <p:font typeface="Canva Sans Bold" panose="020B0604020202020204" charset="0"/>
      <p:regular r:id="rId23"/>
    </p:embeddedFont>
    <p:embeddedFont>
      <p:font typeface="Canva Sans Italics" panose="020B0604020202020204" charset="0"/>
      <p:regular r:id="rId24"/>
    </p:embeddedFont>
    <p:embeddedFont>
      <p:font typeface="Canva Sans" panose="020B0604020202020204" charset="0"/>
      <p:regular r:id="rId25"/>
    </p:embeddedFont>
    <p:embeddedFont>
      <p:font typeface="Calibri" panose="020F0502020204030204" pitchFamily="34" charset="0"/>
      <p:regular r:id="rId26"/>
      <p:bold r:id="rId27"/>
      <p:italic r:id="rId28"/>
      <p:boldItalic r:id="rId29"/>
    </p:embeddedFont>
    <p:embeddedFont>
      <p:font typeface="DM Sans" panose="020B0604020202020204" charset="0"/>
      <p:regular r:id="rId30"/>
    </p:embeddedFont>
    <p:embeddedFont>
      <p:font typeface="Canva Sans Bold Italics"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5" d="100"/>
          <a:sy n="55" d="100"/>
        </p:scale>
        <p:origin x="53"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s>
</file>

<file path=ppt/media/image1.png>
</file>

<file path=ppt/media/image10.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svg>
</file>

<file path=ppt/media/image31.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15.png"/><Relationship Id="rId7" Type="http://schemas.openxmlformats.org/officeDocument/2006/relationships/image" Target="../media/image8.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hyperlink" Target="https://www.ncbi.nlm.nih.gov/gene/150094" TargetMode="External"/></Relationships>
</file>

<file path=ppt/slides/_rels/slide1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20.png"/><Relationship Id="rId7"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hyperlink" Target="https://www.ncbi.nlm.nih.gov/gene/150094"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1.sv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hyperlink" Target="https://www.ncbi.nlm.nih.gov/gene/150094" TargetMode="Externa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10.svg"/></Relationships>
</file>

<file path=ppt/slides/_rels/slide9.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10.png"/><Relationship Id="rId7"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hyperlink" Target="https://www.ncbi.nlm.nih.gov/gene/15009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7D2DD"/>
        </a:solidFill>
        <a:effectLst/>
      </p:bgPr>
    </p:bg>
    <p:spTree>
      <p:nvGrpSpPr>
        <p:cNvPr id="1" name=""/>
        <p:cNvGrpSpPr/>
        <p:nvPr/>
      </p:nvGrpSpPr>
      <p:grpSpPr>
        <a:xfrm>
          <a:off x="0" y="0"/>
          <a:ext cx="0" cy="0"/>
          <a:chOff x="0" y="0"/>
          <a:chExt cx="0" cy="0"/>
        </a:xfrm>
      </p:grpSpPr>
      <p:sp>
        <p:nvSpPr>
          <p:cNvPr id="2" name="TextBox 2"/>
          <p:cNvSpPr txBox="1"/>
          <p:nvPr/>
        </p:nvSpPr>
        <p:spPr>
          <a:xfrm>
            <a:off x="2671708" y="2015745"/>
            <a:ext cx="12826504" cy="6605300"/>
          </a:xfrm>
          <a:prstGeom prst="rect">
            <a:avLst/>
          </a:prstGeom>
        </p:spPr>
        <p:txBody>
          <a:bodyPr lIns="0" tIns="0" rIns="0" bIns="0" rtlCol="0" anchor="t">
            <a:spAutoFit/>
          </a:bodyPr>
          <a:lstStyle/>
          <a:p>
            <a:pPr algn="ctr">
              <a:lnSpc>
                <a:spcPts val="10301"/>
              </a:lnSpc>
            </a:pPr>
            <a:r>
              <a:rPr lang="en-US" sz="10301" spc="-206">
                <a:solidFill>
                  <a:srgbClr val="28366E"/>
                </a:solidFill>
                <a:latin typeface="Handelson Four"/>
                <a:ea typeface="Handelson Four"/>
                <a:cs typeface="Handelson Four"/>
                <a:sym typeface="Handelson Four"/>
              </a:rPr>
              <a:t>STRUCTURE MODELLING AND COMPARISON OF THE ACTIVE SITES OF SIK1B AND DIFFERENT ISOFORMS OF SIKS USING HOMOLOGY MODELLING.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grpSp>
        <p:nvGrpSpPr>
          <p:cNvPr id="2" name="Group 2"/>
          <p:cNvGrpSpPr/>
          <p:nvPr/>
        </p:nvGrpSpPr>
        <p:grpSpPr>
          <a:xfrm>
            <a:off x="1899459" y="758732"/>
            <a:ext cx="14489082" cy="7392325"/>
            <a:chOff x="0" y="0"/>
            <a:chExt cx="19318776" cy="9856433"/>
          </a:xfrm>
        </p:grpSpPr>
        <p:sp>
          <p:nvSpPr>
            <p:cNvPr id="3" name="Freeform 3"/>
            <p:cNvSpPr/>
            <p:nvPr/>
          </p:nvSpPr>
          <p:spPr>
            <a:xfrm>
              <a:off x="461170" y="6573612"/>
              <a:ext cx="12002162" cy="3282821"/>
            </a:xfrm>
            <a:custGeom>
              <a:avLst/>
              <a:gdLst/>
              <a:ahLst/>
              <a:cxnLst/>
              <a:rect l="l" t="t" r="r" b="b"/>
              <a:pathLst>
                <a:path w="12002162" h="3282821">
                  <a:moveTo>
                    <a:pt x="0" y="0"/>
                  </a:moveTo>
                  <a:lnTo>
                    <a:pt x="12002162" y="0"/>
                  </a:lnTo>
                  <a:lnTo>
                    <a:pt x="12002162" y="3282821"/>
                  </a:lnTo>
                  <a:lnTo>
                    <a:pt x="0" y="3282821"/>
                  </a:lnTo>
                  <a:lnTo>
                    <a:pt x="0" y="0"/>
                  </a:lnTo>
                  <a:close/>
                </a:path>
              </a:pathLst>
            </a:custGeom>
            <a:blipFill>
              <a:blip r:embed="rId2"/>
              <a:stretch>
                <a:fillRect/>
              </a:stretch>
            </a:blipFill>
          </p:spPr>
        </p:sp>
        <p:sp>
          <p:nvSpPr>
            <p:cNvPr id="4" name="Freeform 4"/>
            <p:cNvSpPr/>
            <p:nvPr/>
          </p:nvSpPr>
          <p:spPr>
            <a:xfrm>
              <a:off x="11992441" y="436149"/>
              <a:ext cx="7326335" cy="4395801"/>
            </a:xfrm>
            <a:custGeom>
              <a:avLst/>
              <a:gdLst/>
              <a:ahLst/>
              <a:cxnLst/>
              <a:rect l="l" t="t" r="r" b="b"/>
              <a:pathLst>
                <a:path w="7326335" h="4395801">
                  <a:moveTo>
                    <a:pt x="0" y="0"/>
                  </a:moveTo>
                  <a:lnTo>
                    <a:pt x="7326335" y="0"/>
                  </a:lnTo>
                  <a:lnTo>
                    <a:pt x="7326335" y="4395801"/>
                  </a:lnTo>
                  <a:lnTo>
                    <a:pt x="0" y="4395801"/>
                  </a:lnTo>
                  <a:lnTo>
                    <a:pt x="0" y="0"/>
                  </a:lnTo>
                  <a:close/>
                </a:path>
              </a:pathLst>
            </a:custGeom>
            <a:blipFill>
              <a:blip r:embed="rId3"/>
              <a:stretch>
                <a:fillRect/>
              </a:stretch>
            </a:blipFill>
          </p:spPr>
        </p:sp>
        <p:sp>
          <p:nvSpPr>
            <p:cNvPr id="5" name="Freeform 5"/>
            <p:cNvSpPr/>
            <p:nvPr/>
          </p:nvSpPr>
          <p:spPr>
            <a:xfrm>
              <a:off x="13298166" y="4971307"/>
              <a:ext cx="4946851" cy="4885126"/>
            </a:xfrm>
            <a:custGeom>
              <a:avLst/>
              <a:gdLst/>
              <a:ahLst/>
              <a:cxnLst/>
              <a:rect l="l" t="t" r="r" b="b"/>
              <a:pathLst>
                <a:path w="4946851" h="4885126">
                  <a:moveTo>
                    <a:pt x="0" y="0"/>
                  </a:moveTo>
                  <a:lnTo>
                    <a:pt x="4946851" y="0"/>
                  </a:lnTo>
                  <a:lnTo>
                    <a:pt x="4946851" y="4885126"/>
                  </a:lnTo>
                  <a:lnTo>
                    <a:pt x="0" y="4885126"/>
                  </a:lnTo>
                  <a:lnTo>
                    <a:pt x="0" y="0"/>
                  </a:lnTo>
                  <a:close/>
                </a:path>
              </a:pathLst>
            </a:custGeom>
            <a:blipFill>
              <a:blip r:embed="rId4"/>
              <a:stretch>
                <a:fillRect/>
              </a:stretch>
            </a:blipFill>
          </p:spPr>
        </p:sp>
        <p:sp>
          <p:nvSpPr>
            <p:cNvPr id="6" name="Freeform 6"/>
            <p:cNvSpPr/>
            <p:nvPr/>
          </p:nvSpPr>
          <p:spPr>
            <a:xfrm>
              <a:off x="0" y="846877"/>
              <a:ext cx="7197803" cy="4568090"/>
            </a:xfrm>
            <a:custGeom>
              <a:avLst/>
              <a:gdLst/>
              <a:ahLst/>
              <a:cxnLst/>
              <a:rect l="l" t="t" r="r" b="b"/>
              <a:pathLst>
                <a:path w="7197803" h="4568090">
                  <a:moveTo>
                    <a:pt x="0" y="0"/>
                  </a:moveTo>
                  <a:lnTo>
                    <a:pt x="7197803" y="0"/>
                  </a:lnTo>
                  <a:lnTo>
                    <a:pt x="7197803" y="4568090"/>
                  </a:lnTo>
                  <a:lnTo>
                    <a:pt x="0" y="4568090"/>
                  </a:lnTo>
                  <a:lnTo>
                    <a:pt x="0" y="0"/>
                  </a:lnTo>
                  <a:close/>
                </a:path>
              </a:pathLst>
            </a:custGeom>
            <a:blipFill>
              <a:blip r:embed="rId5"/>
              <a:stretch>
                <a:fillRect l="-4100" t="-2422" b="-2422"/>
              </a:stretch>
            </a:blipFill>
          </p:spPr>
        </p:sp>
        <p:sp>
          <p:nvSpPr>
            <p:cNvPr id="7" name="Freeform 7"/>
            <p:cNvSpPr/>
            <p:nvPr/>
          </p:nvSpPr>
          <p:spPr>
            <a:xfrm>
              <a:off x="7621879" y="31077"/>
              <a:ext cx="4370562" cy="6199690"/>
            </a:xfrm>
            <a:custGeom>
              <a:avLst/>
              <a:gdLst/>
              <a:ahLst/>
              <a:cxnLst/>
              <a:rect l="l" t="t" r="r" b="b"/>
              <a:pathLst>
                <a:path w="4370562" h="6199690">
                  <a:moveTo>
                    <a:pt x="0" y="0"/>
                  </a:moveTo>
                  <a:lnTo>
                    <a:pt x="4370562" y="0"/>
                  </a:lnTo>
                  <a:lnTo>
                    <a:pt x="4370562" y="6199690"/>
                  </a:lnTo>
                  <a:lnTo>
                    <a:pt x="0" y="6199690"/>
                  </a:lnTo>
                  <a:lnTo>
                    <a:pt x="0" y="0"/>
                  </a:lnTo>
                  <a:close/>
                </a:path>
              </a:pathLst>
            </a:custGeom>
            <a:blipFill>
              <a:blip r:embed="rId6"/>
              <a:stretch>
                <a:fillRect/>
              </a:stretch>
            </a:blipFill>
          </p:spPr>
        </p:sp>
        <p:sp>
          <p:nvSpPr>
            <p:cNvPr id="8" name="Freeform 8"/>
            <p:cNvSpPr/>
            <p:nvPr/>
          </p:nvSpPr>
          <p:spPr>
            <a:xfrm>
              <a:off x="3409390" y="1596422"/>
              <a:ext cx="1130254" cy="2903008"/>
            </a:xfrm>
            <a:custGeom>
              <a:avLst/>
              <a:gdLst/>
              <a:ahLst/>
              <a:cxnLst/>
              <a:rect l="l" t="t" r="r" b="b"/>
              <a:pathLst>
                <a:path w="1130254" h="2903008">
                  <a:moveTo>
                    <a:pt x="0" y="0"/>
                  </a:moveTo>
                  <a:lnTo>
                    <a:pt x="1130254" y="0"/>
                  </a:lnTo>
                  <a:lnTo>
                    <a:pt x="1130254" y="2903008"/>
                  </a:lnTo>
                  <a:lnTo>
                    <a:pt x="0" y="2903008"/>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9" name="AutoShape 9"/>
            <p:cNvSpPr/>
            <p:nvPr/>
          </p:nvSpPr>
          <p:spPr>
            <a:xfrm flipV="1">
              <a:off x="3974517" y="9039"/>
              <a:ext cx="3643424" cy="1587383"/>
            </a:xfrm>
            <a:prstGeom prst="line">
              <a:avLst/>
            </a:prstGeom>
            <a:ln w="19719" cap="flat">
              <a:solidFill>
                <a:srgbClr val="000000"/>
              </a:solidFill>
              <a:prstDash val="solid"/>
              <a:headEnd type="none" w="sm" len="sm"/>
              <a:tailEnd type="none" w="sm" len="sm"/>
            </a:ln>
          </p:spPr>
        </p:sp>
        <p:sp>
          <p:nvSpPr>
            <p:cNvPr id="10" name="AutoShape 10"/>
            <p:cNvSpPr/>
            <p:nvPr/>
          </p:nvSpPr>
          <p:spPr>
            <a:xfrm>
              <a:off x="3974932" y="4573218"/>
              <a:ext cx="3623290" cy="1635511"/>
            </a:xfrm>
            <a:prstGeom prst="line">
              <a:avLst/>
            </a:prstGeom>
            <a:ln w="19719" cap="flat">
              <a:solidFill>
                <a:srgbClr val="000000"/>
              </a:solidFill>
              <a:prstDash val="solid"/>
              <a:headEnd type="none" w="sm" len="sm"/>
              <a:tailEnd type="none" w="sm" len="sm"/>
            </a:ln>
          </p:spPr>
        </p:sp>
        <p:sp>
          <p:nvSpPr>
            <p:cNvPr id="11" name="AutoShape 11"/>
            <p:cNvSpPr/>
            <p:nvPr/>
          </p:nvSpPr>
          <p:spPr>
            <a:xfrm>
              <a:off x="7598222" y="31077"/>
              <a:ext cx="0" cy="6199690"/>
            </a:xfrm>
            <a:prstGeom prst="line">
              <a:avLst/>
            </a:prstGeom>
            <a:ln w="39438" cap="flat">
              <a:solidFill>
                <a:srgbClr val="000000"/>
              </a:solidFill>
              <a:prstDash val="solid"/>
              <a:headEnd type="none" w="sm" len="sm"/>
              <a:tailEnd type="none" w="sm" len="sm"/>
            </a:ln>
          </p:spPr>
        </p:sp>
        <p:sp>
          <p:nvSpPr>
            <p:cNvPr id="12" name="AutoShape 12"/>
            <p:cNvSpPr/>
            <p:nvPr/>
          </p:nvSpPr>
          <p:spPr>
            <a:xfrm>
              <a:off x="12038110" y="31077"/>
              <a:ext cx="0" cy="6199690"/>
            </a:xfrm>
            <a:prstGeom prst="line">
              <a:avLst/>
            </a:prstGeom>
            <a:ln w="39438" cap="flat">
              <a:solidFill>
                <a:srgbClr val="000000"/>
              </a:solidFill>
              <a:prstDash val="solid"/>
              <a:headEnd type="none" w="sm" len="sm"/>
              <a:tailEnd type="none" w="sm" len="sm"/>
            </a:ln>
          </p:spPr>
        </p:sp>
        <p:sp>
          <p:nvSpPr>
            <p:cNvPr id="13" name="AutoShape 13"/>
            <p:cNvSpPr/>
            <p:nvPr/>
          </p:nvSpPr>
          <p:spPr>
            <a:xfrm>
              <a:off x="7577357" y="6208729"/>
              <a:ext cx="4459606" cy="2319"/>
            </a:xfrm>
            <a:prstGeom prst="line">
              <a:avLst/>
            </a:prstGeom>
            <a:ln w="39438" cap="flat">
              <a:solidFill>
                <a:srgbClr val="000000"/>
              </a:solidFill>
              <a:prstDash val="solid"/>
              <a:headEnd type="none" w="sm" len="sm"/>
              <a:tailEnd type="none" w="sm" len="sm"/>
            </a:ln>
          </p:spPr>
        </p:sp>
        <p:sp>
          <p:nvSpPr>
            <p:cNvPr id="14" name="TextBox 14"/>
            <p:cNvSpPr txBox="1"/>
            <p:nvPr/>
          </p:nvSpPr>
          <p:spPr>
            <a:xfrm>
              <a:off x="867327" y="-16548"/>
              <a:ext cx="394133" cy="579380"/>
            </a:xfrm>
            <a:prstGeom prst="rect">
              <a:avLst/>
            </a:prstGeom>
          </p:spPr>
          <p:txBody>
            <a:bodyPr lIns="0" tIns="0" rIns="0" bIns="0" rtlCol="0" anchor="t">
              <a:spAutoFit/>
            </a:bodyPr>
            <a:lstStyle/>
            <a:p>
              <a:pPr algn="ctr">
                <a:lnSpc>
                  <a:spcPts val="3695"/>
                </a:lnSpc>
              </a:pPr>
              <a:r>
                <a:rPr lang="en-US" sz="2639">
                  <a:solidFill>
                    <a:srgbClr val="000000"/>
                  </a:solidFill>
                  <a:latin typeface="Canva Sans"/>
                  <a:ea typeface="Canva Sans"/>
                  <a:cs typeface="Canva Sans"/>
                  <a:sym typeface="Canva Sans"/>
                </a:rPr>
                <a:t>a)</a:t>
              </a:r>
            </a:p>
          </p:txBody>
        </p:sp>
        <p:sp>
          <p:nvSpPr>
            <p:cNvPr id="15" name="TextBox 15"/>
            <p:cNvSpPr txBox="1"/>
            <p:nvPr/>
          </p:nvSpPr>
          <p:spPr>
            <a:xfrm>
              <a:off x="12694835" y="-16548"/>
              <a:ext cx="432339" cy="579380"/>
            </a:xfrm>
            <a:prstGeom prst="rect">
              <a:avLst/>
            </a:prstGeom>
          </p:spPr>
          <p:txBody>
            <a:bodyPr lIns="0" tIns="0" rIns="0" bIns="0" rtlCol="0" anchor="t">
              <a:spAutoFit/>
            </a:bodyPr>
            <a:lstStyle/>
            <a:p>
              <a:pPr algn="ctr">
                <a:lnSpc>
                  <a:spcPts val="3695"/>
                </a:lnSpc>
              </a:pPr>
              <a:r>
                <a:rPr lang="en-US" sz="2639">
                  <a:solidFill>
                    <a:srgbClr val="000000"/>
                  </a:solidFill>
                  <a:latin typeface="Canva Sans"/>
                  <a:ea typeface="Canva Sans"/>
                  <a:cs typeface="Canva Sans"/>
                  <a:sym typeface="Canva Sans"/>
                </a:rPr>
                <a:t>b)</a:t>
              </a:r>
            </a:p>
          </p:txBody>
        </p:sp>
        <p:sp>
          <p:nvSpPr>
            <p:cNvPr id="16" name="TextBox 16"/>
            <p:cNvSpPr txBox="1"/>
            <p:nvPr/>
          </p:nvSpPr>
          <p:spPr>
            <a:xfrm>
              <a:off x="868190" y="5994231"/>
              <a:ext cx="393270" cy="579380"/>
            </a:xfrm>
            <a:prstGeom prst="rect">
              <a:avLst/>
            </a:prstGeom>
          </p:spPr>
          <p:txBody>
            <a:bodyPr lIns="0" tIns="0" rIns="0" bIns="0" rtlCol="0" anchor="t">
              <a:spAutoFit/>
            </a:bodyPr>
            <a:lstStyle/>
            <a:p>
              <a:pPr algn="ctr">
                <a:lnSpc>
                  <a:spcPts val="3695"/>
                </a:lnSpc>
              </a:pPr>
              <a:r>
                <a:rPr lang="en-US" sz="2639">
                  <a:solidFill>
                    <a:srgbClr val="000000"/>
                  </a:solidFill>
                  <a:latin typeface="Canva Sans"/>
                  <a:ea typeface="Canva Sans"/>
                  <a:cs typeface="Canva Sans"/>
                  <a:sym typeface="Canva Sans"/>
                </a:rPr>
                <a:t>c)</a:t>
              </a:r>
            </a:p>
          </p:txBody>
        </p:sp>
        <p:sp>
          <p:nvSpPr>
            <p:cNvPr id="17" name="TextBox 17"/>
            <p:cNvSpPr txBox="1"/>
            <p:nvPr/>
          </p:nvSpPr>
          <p:spPr>
            <a:xfrm>
              <a:off x="12694589" y="4923682"/>
              <a:ext cx="432585" cy="579380"/>
            </a:xfrm>
            <a:prstGeom prst="rect">
              <a:avLst/>
            </a:prstGeom>
          </p:spPr>
          <p:txBody>
            <a:bodyPr lIns="0" tIns="0" rIns="0" bIns="0" rtlCol="0" anchor="t">
              <a:spAutoFit/>
            </a:bodyPr>
            <a:lstStyle/>
            <a:p>
              <a:pPr algn="ctr">
                <a:lnSpc>
                  <a:spcPts val="3695"/>
                </a:lnSpc>
              </a:pPr>
              <a:r>
                <a:rPr lang="en-US" sz="2639">
                  <a:solidFill>
                    <a:srgbClr val="000000"/>
                  </a:solidFill>
                  <a:latin typeface="Canva Sans"/>
                  <a:ea typeface="Canva Sans"/>
                  <a:cs typeface="Canva Sans"/>
                  <a:sym typeface="Canva Sans"/>
                </a:rPr>
                <a:t>d)</a:t>
              </a:r>
            </a:p>
          </p:txBody>
        </p:sp>
      </p:grpSp>
      <p:sp>
        <p:nvSpPr>
          <p:cNvPr id="18" name="TextBox 18"/>
          <p:cNvSpPr txBox="1"/>
          <p:nvPr/>
        </p:nvSpPr>
        <p:spPr>
          <a:xfrm>
            <a:off x="4983290" y="8483126"/>
            <a:ext cx="9162719" cy="1239526"/>
          </a:xfrm>
          <a:prstGeom prst="rect">
            <a:avLst/>
          </a:prstGeom>
        </p:spPr>
        <p:txBody>
          <a:bodyPr lIns="0" tIns="0" rIns="0" bIns="0" rtlCol="0" anchor="t">
            <a:spAutoFit/>
          </a:bodyPr>
          <a:lstStyle/>
          <a:p>
            <a:pPr algn="ctr">
              <a:lnSpc>
                <a:spcPts val="5500"/>
              </a:lnSpc>
            </a:pPr>
            <a:r>
              <a:rPr lang="en-US" sz="5500" spc="-110">
                <a:solidFill>
                  <a:srgbClr val="28366E"/>
                </a:solidFill>
                <a:latin typeface="Handelson Four"/>
                <a:ea typeface="Handelson Four"/>
                <a:cs typeface="Handelson Four"/>
                <a:sym typeface="Handelson Four"/>
              </a:rPr>
              <a:t>SIK2 (</a:t>
            </a:r>
            <a:r>
              <a:rPr lang="en-US" sz="5500" u="sng" spc="-110">
                <a:solidFill>
                  <a:srgbClr val="28366E"/>
                </a:solidFill>
                <a:latin typeface="Handelson Four"/>
                <a:ea typeface="Handelson Four"/>
                <a:cs typeface="Handelson Four"/>
                <a:sym typeface="Handelson Four"/>
                <a:hlinkClick r:id="rId9" tooltip="https://www.ncbi.nlm.nih.gov/gene/150094"/>
              </a:rPr>
              <a:t>salt inducible kinase 2)</a:t>
            </a:r>
          </a:p>
          <a:p>
            <a:pPr algn="ctr">
              <a:lnSpc>
                <a:spcPts val="2100"/>
              </a:lnSpc>
            </a:pPr>
            <a:r>
              <a:rPr lang="en-US" sz="2100" spc="-42">
                <a:solidFill>
                  <a:srgbClr val="28366E"/>
                </a:solidFill>
                <a:latin typeface="Handelson Four"/>
                <a:ea typeface="Handelson Four"/>
                <a:cs typeface="Handelson Four"/>
                <a:sym typeface="Handelson Four"/>
              </a:rPr>
              <a:t>(a) Represent the structure of SIK1 and the active site surface, (b) Represent the Dope_Profile, (c) Represent the Dope_Score, (d) Represent the Ramachandran plot.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grpSp>
        <p:nvGrpSpPr>
          <p:cNvPr id="2" name="Group 2"/>
          <p:cNvGrpSpPr/>
          <p:nvPr/>
        </p:nvGrpSpPr>
        <p:grpSpPr>
          <a:xfrm>
            <a:off x="1685353" y="593637"/>
            <a:ext cx="14917295" cy="7823297"/>
            <a:chOff x="0" y="0"/>
            <a:chExt cx="19889726" cy="10431063"/>
          </a:xfrm>
        </p:grpSpPr>
        <p:sp>
          <p:nvSpPr>
            <p:cNvPr id="3" name="Freeform 3"/>
            <p:cNvSpPr/>
            <p:nvPr/>
          </p:nvSpPr>
          <p:spPr>
            <a:xfrm>
              <a:off x="223121" y="7004809"/>
              <a:ext cx="12699789" cy="3391043"/>
            </a:xfrm>
            <a:custGeom>
              <a:avLst/>
              <a:gdLst/>
              <a:ahLst/>
              <a:cxnLst/>
              <a:rect l="l" t="t" r="r" b="b"/>
              <a:pathLst>
                <a:path w="12699789" h="3391043">
                  <a:moveTo>
                    <a:pt x="0" y="0"/>
                  </a:moveTo>
                  <a:lnTo>
                    <a:pt x="12699789" y="0"/>
                  </a:lnTo>
                  <a:lnTo>
                    <a:pt x="12699789" y="3391044"/>
                  </a:lnTo>
                  <a:lnTo>
                    <a:pt x="0" y="3391044"/>
                  </a:lnTo>
                  <a:lnTo>
                    <a:pt x="0" y="0"/>
                  </a:lnTo>
                  <a:close/>
                </a:path>
              </a:pathLst>
            </a:custGeom>
            <a:blipFill>
              <a:blip r:embed="rId2"/>
              <a:stretch>
                <a:fillRect/>
              </a:stretch>
            </a:blipFill>
          </p:spPr>
        </p:sp>
        <p:sp>
          <p:nvSpPr>
            <p:cNvPr id="4" name="Freeform 4"/>
            <p:cNvSpPr/>
            <p:nvPr/>
          </p:nvSpPr>
          <p:spPr>
            <a:xfrm>
              <a:off x="12530290" y="447441"/>
              <a:ext cx="7359436" cy="4538916"/>
            </a:xfrm>
            <a:custGeom>
              <a:avLst/>
              <a:gdLst/>
              <a:ahLst/>
              <a:cxnLst/>
              <a:rect l="l" t="t" r="r" b="b"/>
              <a:pathLst>
                <a:path w="7359436" h="4538916">
                  <a:moveTo>
                    <a:pt x="0" y="0"/>
                  </a:moveTo>
                  <a:lnTo>
                    <a:pt x="7359436" y="0"/>
                  </a:lnTo>
                  <a:lnTo>
                    <a:pt x="7359436" y="4538916"/>
                  </a:lnTo>
                  <a:lnTo>
                    <a:pt x="0" y="4538916"/>
                  </a:lnTo>
                  <a:lnTo>
                    <a:pt x="0" y="0"/>
                  </a:lnTo>
                  <a:close/>
                </a:path>
              </a:pathLst>
            </a:custGeom>
            <a:blipFill>
              <a:blip r:embed="rId3"/>
              <a:stretch>
                <a:fillRect l="-2791"/>
              </a:stretch>
            </a:blipFill>
          </p:spPr>
        </p:sp>
        <p:sp>
          <p:nvSpPr>
            <p:cNvPr id="5" name="Freeform 5"/>
            <p:cNvSpPr/>
            <p:nvPr/>
          </p:nvSpPr>
          <p:spPr>
            <a:xfrm>
              <a:off x="13676856" y="5364759"/>
              <a:ext cx="5066304" cy="5066304"/>
            </a:xfrm>
            <a:custGeom>
              <a:avLst/>
              <a:gdLst/>
              <a:ahLst/>
              <a:cxnLst/>
              <a:rect l="l" t="t" r="r" b="b"/>
              <a:pathLst>
                <a:path w="5066304" h="5066304">
                  <a:moveTo>
                    <a:pt x="0" y="0"/>
                  </a:moveTo>
                  <a:lnTo>
                    <a:pt x="5066304" y="0"/>
                  </a:lnTo>
                  <a:lnTo>
                    <a:pt x="5066304" y="5066304"/>
                  </a:lnTo>
                  <a:lnTo>
                    <a:pt x="0" y="5066304"/>
                  </a:lnTo>
                  <a:lnTo>
                    <a:pt x="0" y="0"/>
                  </a:lnTo>
                  <a:close/>
                </a:path>
              </a:pathLst>
            </a:custGeom>
            <a:blipFill>
              <a:blip r:embed="rId4"/>
              <a:stretch>
                <a:fillRect/>
              </a:stretch>
            </a:blipFill>
          </p:spPr>
        </p:sp>
        <p:sp>
          <p:nvSpPr>
            <p:cNvPr id="6" name="Freeform 6"/>
            <p:cNvSpPr/>
            <p:nvPr/>
          </p:nvSpPr>
          <p:spPr>
            <a:xfrm>
              <a:off x="0" y="0"/>
              <a:ext cx="6390957" cy="6716551"/>
            </a:xfrm>
            <a:custGeom>
              <a:avLst/>
              <a:gdLst/>
              <a:ahLst/>
              <a:cxnLst/>
              <a:rect l="l" t="t" r="r" b="b"/>
              <a:pathLst>
                <a:path w="6390957" h="6716551">
                  <a:moveTo>
                    <a:pt x="0" y="0"/>
                  </a:moveTo>
                  <a:lnTo>
                    <a:pt x="6390957" y="0"/>
                  </a:lnTo>
                  <a:lnTo>
                    <a:pt x="6390957" y="6716551"/>
                  </a:lnTo>
                  <a:lnTo>
                    <a:pt x="0" y="6716551"/>
                  </a:lnTo>
                  <a:lnTo>
                    <a:pt x="0" y="0"/>
                  </a:lnTo>
                  <a:close/>
                </a:path>
              </a:pathLst>
            </a:custGeom>
            <a:blipFill>
              <a:blip r:embed="rId5"/>
              <a:stretch>
                <a:fillRect/>
              </a:stretch>
            </a:blipFill>
          </p:spPr>
        </p:sp>
        <p:sp>
          <p:nvSpPr>
            <p:cNvPr id="7" name="Freeform 7"/>
            <p:cNvSpPr/>
            <p:nvPr/>
          </p:nvSpPr>
          <p:spPr>
            <a:xfrm>
              <a:off x="7439854" y="121523"/>
              <a:ext cx="4840075" cy="6473506"/>
            </a:xfrm>
            <a:custGeom>
              <a:avLst/>
              <a:gdLst/>
              <a:ahLst/>
              <a:cxnLst/>
              <a:rect l="l" t="t" r="r" b="b"/>
              <a:pathLst>
                <a:path w="4840075" h="6473506">
                  <a:moveTo>
                    <a:pt x="0" y="0"/>
                  </a:moveTo>
                  <a:lnTo>
                    <a:pt x="4840075" y="0"/>
                  </a:lnTo>
                  <a:lnTo>
                    <a:pt x="4840075" y="6473505"/>
                  </a:lnTo>
                  <a:lnTo>
                    <a:pt x="0" y="6473505"/>
                  </a:lnTo>
                  <a:lnTo>
                    <a:pt x="0" y="0"/>
                  </a:lnTo>
                  <a:close/>
                </a:path>
              </a:pathLst>
            </a:custGeom>
            <a:blipFill>
              <a:blip r:embed="rId6"/>
              <a:stretch>
                <a:fillRect/>
              </a:stretch>
            </a:blipFill>
          </p:spPr>
        </p:sp>
        <p:sp>
          <p:nvSpPr>
            <p:cNvPr id="8" name="Freeform 8"/>
            <p:cNvSpPr/>
            <p:nvPr/>
          </p:nvSpPr>
          <p:spPr>
            <a:xfrm>
              <a:off x="2605392" y="2113981"/>
              <a:ext cx="1180172" cy="3031222"/>
            </a:xfrm>
            <a:custGeom>
              <a:avLst/>
              <a:gdLst/>
              <a:ahLst/>
              <a:cxnLst/>
              <a:rect l="l" t="t" r="r" b="b"/>
              <a:pathLst>
                <a:path w="1180172" h="3031222">
                  <a:moveTo>
                    <a:pt x="0" y="0"/>
                  </a:moveTo>
                  <a:lnTo>
                    <a:pt x="1180172" y="0"/>
                  </a:lnTo>
                  <a:lnTo>
                    <a:pt x="1180172" y="3031222"/>
                  </a:lnTo>
                  <a:lnTo>
                    <a:pt x="0" y="3031222"/>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9" name="AutoShape 9"/>
            <p:cNvSpPr/>
            <p:nvPr/>
          </p:nvSpPr>
          <p:spPr>
            <a:xfrm flipV="1">
              <a:off x="3195478" y="121523"/>
              <a:ext cx="4264966" cy="1992458"/>
            </a:xfrm>
            <a:prstGeom prst="line">
              <a:avLst/>
            </a:prstGeom>
            <a:ln w="20590" cap="flat">
              <a:solidFill>
                <a:srgbClr val="000000"/>
              </a:solidFill>
              <a:prstDash val="solid"/>
              <a:headEnd type="none" w="sm" len="sm"/>
              <a:tailEnd type="none" w="sm" len="sm"/>
            </a:ln>
          </p:spPr>
        </p:sp>
        <p:sp>
          <p:nvSpPr>
            <p:cNvPr id="10" name="AutoShape 10"/>
            <p:cNvSpPr/>
            <p:nvPr/>
          </p:nvSpPr>
          <p:spPr>
            <a:xfrm>
              <a:off x="3195478" y="5145203"/>
              <a:ext cx="4264966" cy="1449825"/>
            </a:xfrm>
            <a:prstGeom prst="line">
              <a:avLst/>
            </a:prstGeom>
            <a:ln w="20590" cap="flat">
              <a:solidFill>
                <a:srgbClr val="000000"/>
              </a:solidFill>
              <a:prstDash val="solid"/>
              <a:headEnd type="none" w="sm" len="sm"/>
              <a:tailEnd type="none" w="sm" len="sm"/>
            </a:ln>
          </p:spPr>
        </p:sp>
        <p:sp>
          <p:nvSpPr>
            <p:cNvPr id="11" name="AutoShape 11"/>
            <p:cNvSpPr/>
            <p:nvPr/>
          </p:nvSpPr>
          <p:spPr>
            <a:xfrm>
              <a:off x="7460444" y="121523"/>
              <a:ext cx="0" cy="6473506"/>
            </a:xfrm>
            <a:prstGeom prst="line">
              <a:avLst/>
            </a:prstGeom>
            <a:ln w="41180" cap="flat">
              <a:solidFill>
                <a:srgbClr val="000000"/>
              </a:solidFill>
              <a:prstDash val="solid"/>
              <a:headEnd type="none" w="sm" len="sm"/>
              <a:tailEnd type="none" w="sm" len="sm"/>
            </a:ln>
          </p:spPr>
        </p:sp>
        <p:sp>
          <p:nvSpPr>
            <p:cNvPr id="12" name="AutoShape 12"/>
            <p:cNvSpPr/>
            <p:nvPr/>
          </p:nvSpPr>
          <p:spPr>
            <a:xfrm flipV="1">
              <a:off x="7460543" y="6615618"/>
              <a:ext cx="4819474" cy="20590"/>
            </a:xfrm>
            <a:prstGeom prst="line">
              <a:avLst/>
            </a:prstGeom>
            <a:ln w="41180" cap="flat">
              <a:solidFill>
                <a:srgbClr val="000000"/>
              </a:solidFill>
              <a:prstDash val="solid"/>
              <a:headEnd type="none" w="sm" len="sm"/>
              <a:tailEnd type="none" w="sm" len="sm"/>
            </a:ln>
          </p:spPr>
        </p:sp>
        <p:sp>
          <p:nvSpPr>
            <p:cNvPr id="13" name="AutoShape 13"/>
            <p:cNvSpPr/>
            <p:nvPr/>
          </p:nvSpPr>
          <p:spPr>
            <a:xfrm>
              <a:off x="12259339" y="121523"/>
              <a:ext cx="0" cy="6473506"/>
            </a:xfrm>
            <a:prstGeom prst="line">
              <a:avLst/>
            </a:prstGeom>
            <a:ln w="41180" cap="flat">
              <a:solidFill>
                <a:srgbClr val="000000"/>
              </a:solidFill>
              <a:prstDash val="solid"/>
              <a:headEnd type="none" w="sm" len="sm"/>
              <a:tailEnd type="none" w="sm" len="sm"/>
            </a:ln>
          </p:spPr>
        </p:sp>
        <p:sp>
          <p:nvSpPr>
            <p:cNvPr id="14" name="TextBox 14"/>
            <p:cNvSpPr txBox="1"/>
            <p:nvPr/>
          </p:nvSpPr>
          <p:spPr>
            <a:xfrm>
              <a:off x="386217" y="122196"/>
              <a:ext cx="411540" cy="602866"/>
            </a:xfrm>
            <a:prstGeom prst="rect">
              <a:avLst/>
            </a:prstGeom>
          </p:spPr>
          <p:txBody>
            <a:bodyPr lIns="0" tIns="0" rIns="0" bIns="0" rtlCol="0" anchor="t">
              <a:spAutoFit/>
            </a:bodyPr>
            <a:lstStyle/>
            <a:p>
              <a:pPr algn="ctr">
                <a:lnSpc>
                  <a:spcPts val="3858"/>
                </a:lnSpc>
              </a:pPr>
              <a:r>
                <a:rPr lang="en-US" sz="2756">
                  <a:solidFill>
                    <a:srgbClr val="000000"/>
                  </a:solidFill>
                  <a:latin typeface="Canva Sans"/>
                  <a:ea typeface="Canva Sans"/>
                  <a:cs typeface="Canva Sans"/>
                  <a:sym typeface="Canva Sans"/>
                </a:rPr>
                <a:t>a)</a:t>
              </a:r>
            </a:p>
          </p:txBody>
        </p:sp>
        <p:sp>
          <p:nvSpPr>
            <p:cNvPr id="15" name="TextBox 15"/>
            <p:cNvSpPr txBox="1"/>
            <p:nvPr/>
          </p:nvSpPr>
          <p:spPr>
            <a:xfrm>
              <a:off x="12923167" y="73898"/>
              <a:ext cx="451433" cy="602866"/>
            </a:xfrm>
            <a:prstGeom prst="rect">
              <a:avLst/>
            </a:prstGeom>
          </p:spPr>
          <p:txBody>
            <a:bodyPr lIns="0" tIns="0" rIns="0" bIns="0" rtlCol="0" anchor="t">
              <a:spAutoFit/>
            </a:bodyPr>
            <a:lstStyle/>
            <a:p>
              <a:pPr algn="ctr">
                <a:lnSpc>
                  <a:spcPts val="3858"/>
                </a:lnSpc>
              </a:pPr>
              <a:r>
                <a:rPr lang="en-US" sz="2756">
                  <a:solidFill>
                    <a:srgbClr val="000000"/>
                  </a:solidFill>
                  <a:latin typeface="Canva Sans"/>
                  <a:ea typeface="Canva Sans"/>
                  <a:cs typeface="Canva Sans"/>
                  <a:sym typeface="Canva Sans"/>
                </a:rPr>
                <a:t>b)</a:t>
              </a:r>
            </a:p>
          </p:txBody>
        </p:sp>
        <p:sp>
          <p:nvSpPr>
            <p:cNvPr id="16" name="TextBox 16"/>
            <p:cNvSpPr txBox="1"/>
            <p:nvPr/>
          </p:nvSpPr>
          <p:spPr>
            <a:xfrm>
              <a:off x="386217" y="6269783"/>
              <a:ext cx="410639" cy="602866"/>
            </a:xfrm>
            <a:prstGeom prst="rect">
              <a:avLst/>
            </a:prstGeom>
          </p:spPr>
          <p:txBody>
            <a:bodyPr lIns="0" tIns="0" rIns="0" bIns="0" rtlCol="0" anchor="t">
              <a:spAutoFit/>
            </a:bodyPr>
            <a:lstStyle/>
            <a:p>
              <a:pPr algn="ctr">
                <a:lnSpc>
                  <a:spcPts val="3858"/>
                </a:lnSpc>
              </a:pPr>
              <a:r>
                <a:rPr lang="en-US" sz="2756">
                  <a:solidFill>
                    <a:srgbClr val="000000"/>
                  </a:solidFill>
                  <a:latin typeface="Canva Sans"/>
                  <a:ea typeface="Canva Sans"/>
                  <a:cs typeface="Canva Sans"/>
                  <a:sym typeface="Canva Sans"/>
                </a:rPr>
                <a:t>c)</a:t>
              </a:r>
            </a:p>
          </p:txBody>
        </p:sp>
        <p:sp>
          <p:nvSpPr>
            <p:cNvPr id="17" name="TextBox 17"/>
            <p:cNvSpPr txBox="1"/>
            <p:nvPr/>
          </p:nvSpPr>
          <p:spPr>
            <a:xfrm>
              <a:off x="12922910" y="5317134"/>
              <a:ext cx="451691" cy="602866"/>
            </a:xfrm>
            <a:prstGeom prst="rect">
              <a:avLst/>
            </a:prstGeom>
          </p:spPr>
          <p:txBody>
            <a:bodyPr lIns="0" tIns="0" rIns="0" bIns="0" rtlCol="0" anchor="t">
              <a:spAutoFit/>
            </a:bodyPr>
            <a:lstStyle/>
            <a:p>
              <a:pPr algn="ctr">
                <a:lnSpc>
                  <a:spcPts val="3858"/>
                </a:lnSpc>
              </a:pPr>
              <a:r>
                <a:rPr lang="en-US" sz="2756">
                  <a:solidFill>
                    <a:srgbClr val="000000"/>
                  </a:solidFill>
                  <a:latin typeface="Canva Sans"/>
                  <a:ea typeface="Canva Sans"/>
                  <a:cs typeface="Canva Sans"/>
                  <a:sym typeface="Canva Sans"/>
                </a:rPr>
                <a:t>d)</a:t>
              </a:r>
            </a:p>
          </p:txBody>
        </p:sp>
      </p:grpSp>
      <p:sp>
        <p:nvSpPr>
          <p:cNvPr id="18" name="TextBox 18"/>
          <p:cNvSpPr txBox="1"/>
          <p:nvPr/>
        </p:nvSpPr>
        <p:spPr>
          <a:xfrm>
            <a:off x="4786601" y="8502659"/>
            <a:ext cx="9162719" cy="1239526"/>
          </a:xfrm>
          <a:prstGeom prst="rect">
            <a:avLst/>
          </a:prstGeom>
        </p:spPr>
        <p:txBody>
          <a:bodyPr lIns="0" tIns="0" rIns="0" bIns="0" rtlCol="0" anchor="t">
            <a:spAutoFit/>
          </a:bodyPr>
          <a:lstStyle/>
          <a:p>
            <a:pPr algn="ctr">
              <a:lnSpc>
                <a:spcPts val="5500"/>
              </a:lnSpc>
            </a:pPr>
            <a:r>
              <a:rPr lang="en-US" sz="5500" spc="-110">
                <a:solidFill>
                  <a:srgbClr val="28366E"/>
                </a:solidFill>
                <a:latin typeface="Handelson Four"/>
                <a:ea typeface="Handelson Four"/>
                <a:cs typeface="Handelson Four"/>
                <a:sym typeface="Handelson Four"/>
              </a:rPr>
              <a:t>SIK3 (</a:t>
            </a:r>
            <a:r>
              <a:rPr lang="en-US" sz="5500" u="sng" spc="-110">
                <a:solidFill>
                  <a:srgbClr val="28366E"/>
                </a:solidFill>
                <a:latin typeface="Handelson Four"/>
                <a:ea typeface="Handelson Four"/>
                <a:cs typeface="Handelson Four"/>
                <a:sym typeface="Handelson Four"/>
                <a:hlinkClick r:id="rId9" tooltip="https://www.ncbi.nlm.nih.gov/gene/150094"/>
              </a:rPr>
              <a:t>salt inducible kinase 3)</a:t>
            </a:r>
          </a:p>
          <a:p>
            <a:pPr algn="ctr">
              <a:lnSpc>
                <a:spcPts val="2100"/>
              </a:lnSpc>
            </a:pPr>
            <a:r>
              <a:rPr lang="en-US" sz="2100" spc="-42">
                <a:solidFill>
                  <a:srgbClr val="28366E"/>
                </a:solidFill>
                <a:latin typeface="Handelson Four"/>
                <a:ea typeface="Handelson Four"/>
                <a:cs typeface="Handelson Four"/>
                <a:sym typeface="Handelson Four"/>
              </a:rPr>
              <a:t>(a) Represent the structure of SIK1 and the active site surface, (b) Represent the Dope_Profile, (c) Represent the Dope_Score, (d) Represent the Ramachandran plot.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sp>
        <p:nvSpPr>
          <p:cNvPr id="2" name="Freeform 2"/>
          <p:cNvSpPr/>
          <p:nvPr/>
        </p:nvSpPr>
        <p:spPr>
          <a:xfrm>
            <a:off x="10567402" y="606788"/>
            <a:ext cx="6978196" cy="9385459"/>
          </a:xfrm>
          <a:custGeom>
            <a:avLst/>
            <a:gdLst/>
            <a:ahLst/>
            <a:cxnLst/>
            <a:rect l="l" t="t" r="r" b="b"/>
            <a:pathLst>
              <a:path w="6978196" h="9385459">
                <a:moveTo>
                  <a:pt x="0" y="0"/>
                </a:moveTo>
                <a:lnTo>
                  <a:pt x="6978196" y="0"/>
                </a:lnTo>
                <a:lnTo>
                  <a:pt x="6978196" y="9385459"/>
                </a:lnTo>
                <a:lnTo>
                  <a:pt x="0" y="9385459"/>
                </a:lnTo>
                <a:lnTo>
                  <a:pt x="0" y="0"/>
                </a:lnTo>
                <a:close/>
              </a:path>
            </a:pathLst>
          </a:custGeom>
          <a:blipFill>
            <a:blip r:embed="rId2"/>
            <a:stretch>
              <a:fillRect/>
            </a:stretch>
          </a:blipFill>
        </p:spPr>
      </p:sp>
      <p:sp>
        <p:nvSpPr>
          <p:cNvPr id="3" name="TextBox 3"/>
          <p:cNvSpPr txBox="1"/>
          <p:nvPr/>
        </p:nvSpPr>
        <p:spPr>
          <a:xfrm>
            <a:off x="3336388" y="726306"/>
            <a:ext cx="4740811" cy="1064394"/>
          </a:xfrm>
          <a:prstGeom prst="rect">
            <a:avLst/>
          </a:prstGeom>
        </p:spPr>
        <p:txBody>
          <a:bodyPr wrap="square" lIns="0" tIns="0" rIns="0" bIns="0" rtlCol="0" anchor="t">
            <a:spAutoFit/>
          </a:bodyPr>
          <a:lstStyle/>
          <a:p>
            <a:pPr algn="ctr">
              <a:lnSpc>
                <a:spcPts val="8338"/>
              </a:lnSpc>
              <a:spcBef>
                <a:spcPct val="0"/>
              </a:spcBef>
            </a:pPr>
            <a:r>
              <a:rPr lang="en-US" sz="5956" dirty="0">
                <a:solidFill>
                  <a:srgbClr val="28366E"/>
                </a:solidFill>
                <a:latin typeface="Handelson Four"/>
                <a:ea typeface="Handelson Four"/>
                <a:cs typeface="Handelson Four"/>
                <a:sym typeface="Handelson Four"/>
              </a:rPr>
              <a:t>REWIVE PAPER</a:t>
            </a:r>
          </a:p>
        </p:txBody>
      </p:sp>
      <p:sp>
        <p:nvSpPr>
          <p:cNvPr id="4" name="TextBox 4"/>
          <p:cNvSpPr txBox="1"/>
          <p:nvPr/>
        </p:nvSpPr>
        <p:spPr>
          <a:xfrm>
            <a:off x="1313026" y="1788481"/>
            <a:ext cx="8173180" cy="1681561"/>
          </a:xfrm>
          <a:prstGeom prst="rect">
            <a:avLst/>
          </a:prstGeom>
        </p:spPr>
        <p:txBody>
          <a:bodyPr lIns="0" tIns="0" rIns="0" bIns="0" rtlCol="0" anchor="t">
            <a:spAutoFit/>
          </a:bodyPr>
          <a:lstStyle/>
          <a:p>
            <a:pPr algn="ctr">
              <a:lnSpc>
                <a:spcPts val="3366"/>
              </a:lnSpc>
            </a:pPr>
            <a:r>
              <a:rPr lang="en-US" sz="2404" b="1">
                <a:solidFill>
                  <a:srgbClr val="28366E"/>
                </a:solidFill>
                <a:latin typeface="Canva Sans Bold"/>
                <a:ea typeface="Canva Sans Bold"/>
                <a:cs typeface="Canva Sans Bold"/>
                <a:sym typeface="Canva Sans Bold"/>
              </a:rPr>
              <a:t>PAPER TITLE: </a:t>
            </a:r>
          </a:p>
          <a:p>
            <a:pPr algn="ctr">
              <a:lnSpc>
                <a:spcPts val="3366"/>
              </a:lnSpc>
              <a:spcBef>
                <a:spcPct val="0"/>
              </a:spcBef>
            </a:pPr>
            <a:r>
              <a:rPr lang="en-US" sz="2404">
                <a:solidFill>
                  <a:srgbClr val="28366E"/>
                </a:solidFill>
                <a:latin typeface="Canva Sans"/>
                <a:ea typeface="Canva Sans"/>
                <a:cs typeface="Canva Sans"/>
                <a:sym typeface="Canva Sans"/>
              </a:rPr>
              <a:t>STRUCTURE MODELLING AND COMPARISON OF THE ACTIVE SITES OF SIK1B AND DIFFERENT ISOFORMS OF SIKS USING HOMOLOGY MODELLING.</a:t>
            </a:r>
          </a:p>
        </p:txBody>
      </p:sp>
      <p:sp>
        <p:nvSpPr>
          <p:cNvPr id="5" name="TextBox 5"/>
          <p:cNvSpPr txBox="1"/>
          <p:nvPr/>
        </p:nvSpPr>
        <p:spPr>
          <a:xfrm>
            <a:off x="1028700" y="3584342"/>
            <a:ext cx="8973023" cy="6170139"/>
          </a:xfrm>
          <a:prstGeom prst="rect">
            <a:avLst/>
          </a:prstGeom>
        </p:spPr>
        <p:txBody>
          <a:bodyPr lIns="0" tIns="0" rIns="0" bIns="0" rtlCol="0" anchor="t">
            <a:spAutoFit/>
          </a:bodyPr>
          <a:lstStyle/>
          <a:p>
            <a:pPr algn="just">
              <a:lnSpc>
                <a:spcPts val="2738"/>
              </a:lnSpc>
              <a:spcBef>
                <a:spcPct val="0"/>
              </a:spcBef>
            </a:pPr>
            <a:r>
              <a:rPr lang="en-US" sz="1956" b="1">
                <a:solidFill>
                  <a:srgbClr val="28366E"/>
                </a:solidFill>
                <a:latin typeface="Canva Sans Bold"/>
                <a:ea typeface="Canva Sans Bold"/>
                <a:cs typeface="Canva Sans Bold"/>
                <a:sym typeface="Canva Sans Bold"/>
              </a:rPr>
              <a:t>ABSTRACT:</a:t>
            </a:r>
            <a:r>
              <a:rPr lang="en-US" sz="1956">
                <a:solidFill>
                  <a:srgbClr val="28366E"/>
                </a:solidFill>
                <a:latin typeface="Canva Sans"/>
                <a:ea typeface="Canva Sans"/>
                <a:cs typeface="Canva Sans"/>
                <a:sym typeface="Canva Sans"/>
              </a:rPr>
              <a:t> Salt-inducible kinases (SIKs) are important modulators of energy response and have drawn interest due to their connections to diabetes and cancer. Their importance as tumor suppressors in lung cancers and possible targets for cancer treatment have been brought to light by recent study. But little is still known about the composition and roles of the several SIK isoforms, including SIK1B. In this work, we used Swiss Model and Modeller software to estimate the structure of SIK1B, an isoform of SIK1, by homology modelling techniques. Putative active sites in SIK1B were discovered by active site prediction and analysis using programs like PyMOL and CASTp. This revealed possible ligand interactions that may be essential for SIK1B's biological activity. Comparing SIK1B's active sites to those of other SIK isoforms provided insight on the distinctions in their structural makeup and possible variances in their regulatory systems. This study offers new insights into the function of SIK1B in cellular processes as well as potential treatment targets for a range of illnesses. Comprehending the active sites and ligand interactions of SIK1B could facilitate the development of tailored therapeutics for illnesses in which SIKs are implicated.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grpSp>
        <p:nvGrpSpPr>
          <p:cNvPr id="2" name="Group 2"/>
          <p:cNvGrpSpPr/>
          <p:nvPr/>
        </p:nvGrpSpPr>
        <p:grpSpPr>
          <a:xfrm rot="10459241">
            <a:off x="-282904" y="7141695"/>
            <a:ext cx="20119444" cy="4616518"/>
            <a:chOff x="0" y="0"/>
            <a:chExt cx="3696375" cy="848154"/>
          </a:xfrm>
        </p:grpSpPr>
        <p:sp>
          <p:nvSpPr>
            <p:cNvPr id="3" name="Freeform 3"/>
            <p:cNvSpPr/>
            <p:nvPr/>
          </p:nvSpPr>
          <p:spPr>
            <a:xfrm>
              <a:off x="0" y="0"/>
              <a:ext cx="3696375" cy="848154"/>
            </a:xfrm>
            <a:custGeom>
              <a:avLst/>
              <a:gdLst/>
              <a:ahLst/>
              <a:cxnLst/>
              <a:rect l="l" t="t" r="r" b="b"/>
              <a:pathLst>
                <a:path w="3696375" h="848154">
                  <a:moveTo>
                    <a:pt x="0" y="0"/>
                  </a:moveTo>
                  <a:lnTo>
                    <a:pt x="3696375" y="0"/>
                  </a:lnTo>
                  <a:lnTo>
                    <a:pt x="3696375" y="848154"/>
                  </a:lnTo>
                  <a:lnTo>
                    <a:pt x="0" y="848154"/>
                  </a:lnTo>
                  <a:close/>
                </a:path>
              </a:pathLst>
            </a:custGeom>
            <a:solidFill>
              <a:srgbClr val="28366E"/>
            </a:solidFill>
          </p:spPr>
        </p:sp>
        <p:sp>
          <p:nvSpPr>
            <p:cNvPr id="4" name="TextBox 4"/>
            <p:cNvSpPr txBox="1"/>
            <p:nvPr/>
          </p:nvSpPr>
          <p:spPr>
            <a:xfrm>
              <a:off x="0" y="-9525"/>
              <a:ext cx="3696375" cy="857679"/>
            </a:xfrm>
            <a:prstGeom prst="rect">
              <a:avLst/>
            </a:prstGeom>
          </p:spPr>
          <p:txBody>
            <a:bodyPr lIns="27052" tIns="27052" rIns="27052" bIns="27052" rtlCol="0" anchor="ctr"/>
            <a:lstStyle/>
            <a:p>
              <a:pPr algn="ctr">
                <a:lnSpc>
                  <a:spcPts val="1730"/>
                </a:lnSpc>
              </a:pPr>
              <a:endParaRPr/>
            </a:p>
          </p:txBody>
        </p:sp>
      </p:grpSp>
      <p:grpSp>
        <p:nvGrpSpPr>
          <p:cNvPr id="5" name="Group 5"/>
          <p:cNvGrpSpPr/>
          <p:nvPr/>
        </p:nvGrpSpPr>
        <p:grpSpPr>
          <a:xfrm>
            <a:off x="1028700" y="1028700"/>
            <a:ext cx="15683342" cy="8229600"/>
            <a:chOff x="0" y="0"/>
            <a:chExt cx="2810278" cy="1474651"/>
          </a:xfrm>
        </p:grpSpPr>
        <p:sp>
          <p:nvSpPr>
            <p:cNvPr id="6" name="Freeform 6"/>
            <p:cNvSpPr/>
            <p:nvPr/>
          </p:nvSpPr>
          <p:spPr>
            <a:xfrm>
              <a:off x="0" y="0"/>
              <a:ext cx="2810278" cy="1474651"/>
            </a:xfrm>
            <a:custGeom>
              <a:avLst/>
              <a:gdLst/>
              <a:ahLst/>
              <a:cxnLst/>
              <a:rect l="l" t="t" r="r" b="b"/>
              <a:pathLst>
                <a:path w="2810278" h="1474651">
                  <a:moveTo>
                    <a:pt x="10860" y="0"/>
                  </a:moveTo>
                  <a:lnTo>
                    <a:pt x="2799418" y="0"/>
                  </a:lnTo>
                  <a:cubicBezTo>
                    <a:pt x="2805416" y="0"/>
                    <a:pt x="2810278" y="4862"/>
                    <a:pt x="2810278" y="10860"/>
                  </a:cubicBezTo>
                  <a:lnTo>
                    <a:pt x="2810278" y="1463791"/>
                  </a:lnTo>
                  <a:cubicBezTo>
                    <a:pt x="2810278" y="1466672"/>
                    <a:pt x="2809134" y="1469434"/>
                    <a:pt x="2807097" y="1471471"/>
                  </a:cubicBezTo>
                  <a:cubicBezTo>
                    <a:pt x="2805060" y="1473507"/>
                    <a:pt x="2802298" y="1474651"/>
                    <a:pt x="2799418" y="1474651"/>
                  </a:cubicBezTo>
                  <a:lnTo>
                    <a:pt x="10860" y="1474651"/>
                  </a:lnTo>
                  <a:cubicBezTo>
                    <a:pt x="7980" y="1474651"/>
                    <a:pt x="5218" y="1473507"/>
                    <a:pt x="3181" y="1471471"/>
                  </a:cubicBezTo>
                  <a:cubicBezTo>
                    <a:pt x="1144" y="1469434"/>
                    <a:pt x="0" y="1466672"/>
                    <a:pt x="0" y="1463791"/>
                  </a:cubicBezTo>
                  <a:lnTo>
                    <a:pt x="0" y="10860"/>
                  </a:lnTo>
                  <a:cubicBezTo>
                    <a:pt x="0" y="7980"/>
                    <a:pt x="1144" y="5218"/>
                    <a:pt x="3181" y="3181"/>
                  </a:cubicBezTo>
                  <a:cubicBezTo>
                    <a:pt x="5218" y="1144"/>
                    <a:pt x="7980" y="0"/>
                    <a:pt x="10860" y="0"/>
                  </a:cubicBezTo>
                  <a:close/>
                </a:path>
              </a:pathLst>
            </a:custGeom>
            <a:solidFill>
              <a:srgbClr val="FAFAF2"/>
            </a:solidFill>
            <a:ln w="38100" cap="rnd">
              <a:solidFill>
                <a:srgbClr val="28366E"/>
              </a:solidFill>
              <a:prstDash val="sysDot"/>
              <a:round/>
            </a:ln>
          </p:spPr>
        </p:sp>
        <p:sp>
          <p:nvSpPr>
            <p:cNvPr id="7" name="TextBox 7"/>
            <p:cNvSpPr txBox="1"/>
            <p:nvPr/>
          </p:nvSpPr>
          <p:spPr>
            <a:xfrm>
              <a:off x="0" y="-28575"/>
              <a:ext cx="2810278" cy="1503226"/>
            </a:xfrm>
            <a:prstGeom prst="rect">
              <a:avLst/>
            </a:prstGeom>
          </p:spPr>
          <p:txBody>
            <a:bodyPr lIns="50800" tIns="50800" rIns="50800" bIns="50800" rtlCol="0" anchor="ctr"/>
            <a:lstStyle/>
            <a:p>
              <a:pPr algn="ctr">
                <a:lnSpc>
                  <a:spcPts val="3249"/>
                </a:lnSpc>
              </a:pPr>
              <a:endParaRPr/>
            </a:p>
          </p:txBody>
        </p:sp>
      </p:grpSp>
      <p:sp>
        <p:nvSpPr>
          <p:cNvPr id="8" name="TextBox 8"/>
          <p:cNvSpPr txBox="1"/>
          <p:nvPr/>
        </p:nvSpPr>
        <p:spPr>
          <a:xfrm>
            <a:off x="3331921" y="1862994"/>
            <a:ext cx="10633717" cy="1512240"/>
          </a:xfrm>
          <a:prstGeom prst="rect">
            <a:avLst/>
          </a:prstGeom>
        </p:spPr>
        <p:txBody>
          <a:bodyPr lIns="0" tIns="0" rIns="0" bIns="0" rtlCol="0" anchor="t">
            <a:spAutoFit/>
          </a:bodyPr>
          <a:lstStyle/>
          <a:p>
            <a:pPr algn="ctr">
              <a:lnSpc>
                <a:spcPts val="11313"/>
              </a:lnSpc>
            </a:pPr>
            <a:r>
              <a:rPr lang="en-US" sz="11313" spc="-226">
                <a:solidFill>
                  <a:srgbClr val="28366E"/>
                </a:solidFill>
                <a:latin typeface="Handelson Four"/>
                <a:ea typeface="Handelson Four"/>
                <a:cs typeface="Handelson Four"/>
                <a:sym typeface="Handelson Four"/>
              </a:rPr>
              <a:t>MOLECULAR DOCKING</a:t>
            </a:r>
          </a:p>
        </p:txBody>
      </p:sp>
      <p:sp>
        <p:nvSpPr>
          <p:cNvPr id="9" name="TextBox 9"/>
          <p:cNvSpPr txBox="1"/>
          <p:nvPr/>
        </p:nvSpPr>
        <p:spPr>
          <a:xfrm>
            <a:off x="1628904" y="4025351"/>
            <a:ext cx="14482933" cy="2198198"/>
          </a:xfrm>
          <a:prstGeom prst="rect">
            <a:avLst/>
          </a:prstGeom>
        </p:spPr>
        <p:txBody>
          <a:bodyPr lIns="0" tIns="0" rIns="0" bIns="0" rtlCol="0" anchor="t">
            <a:spAutoFit/>
          </a:bodyPr>
          <a:lstStyle/>
          <a:p>
            <a:pPr algn="ctr">
              <a:lnSpc>
                <a:spcPts val="4412"/>
              </a:lnSpc>
            </a:pPr>
            <a:r>
              <a:rPr lang="en-US" sz="3394">
                <a:solidFill>
                  <a:srgbClr val="28366E"/>
                </a:solidFill>
                <a:latin typeface="DM Sans"/>
                <a:ea typeface="DM Sans"/>
                <a:cs typeface="DM Sans"/>
                <a:sym typeface="DM Sans"/>
              </a:rPr>
              <a:t>Molecular docking is a computational technique used to predict the interaction between a small molecule (ligand) and a target protein or enzyme. It helps determine the best binding orientation and affinity of the ligand to the target, aiding in drug discovery and design.</a:t>
            </a:r>
          </a:p>
        </p:txBody>
      </p:sp>
      <p:sp>
        <p:nvSpPr>
          <p:cNvPr id="10" name="TextBox 10"/>
          <p:cNvSpPr txBox="1"/>
          <p:nvPr/>
        </p:nvSpPr>
        <p:spPr>
          <a:xfrm>
            <a:off x="1028700" y="7041804"/>
            <a:ext cx="15683342" cy="463394"/>
          </a:xfrm>
          <a:prstGeom prst="rect">
            <a:avLst/>
          </a:prstGeom>
        </p:spPr>
        <p:txBody>
          <a:bodyPr lIns="0" tIns="0" rIns="0" bIns="0" rtlCol="0" anchor="t">
            <a:spAutoFit/>
          </a:bodyPr>
          <a:lstStyle/>
          <a:p>
            <a:pPr algn="ctr">
              <a:lnSpc>
                <a:spcPts val="3858"/>
              </a:lnSpc>
              <a:spcBef>
                <a:spcPct val="0"/>
              </a:spcBef>
            </a:pPr>
            <a:r>
              <a:rPr lang="en-US" sz="2756" b="1" i="1">
                <a:solidFill>
                  <a:srgbClr val="28366E"/>
                </a:solidFill>
                <a:latin typeface="Canva Sans Bold Italics"/>
                <a:ea typeface="Canva Sans Bold Italics"/>
                <a:cs typeface="Canva Sans Bold Italics"/>
                <a:sym typeface="Canva Sans Bold Italics"/>
              </a:rPr>
              <a:t>AutoDock / AutoDock Vina – Free, widely used for ligand-protein docking.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sp>
        <p:nvSpPr>
          <p:cNvPr id="2" name="TextBox 2"/>
          <p:cNvSpPr txBox="1"/>
          <p:nvPr/>
        </p:nvSpPr>
        <p:spPr>
          <a:xfrm>
            <a:off x="1306163" y="2078683"/>
            <a:ext cx="11318320" cy="5027017"/>
          </a:xfrm>
          <a:prstGeom prst="rect">
            <a:avLst/>
          </a:prstGeom>
        </p:spPr>
        <p:txBody>
          <a:bodyPr wrap="square" lIns="0" tIns="0" rIns="0" bIns="0" rtlCol="0" anchor="t">
            <a:spAutoFit/>
          </a:bodyPr>
          <a:lstStyle/>
          <a:p>
            <a:pPr algn="l">
              <a:lnSpc>
                <a:spcPts val="2752"/>
              </a:lnSpc>
              <a:spcBef>
                <a:spcPct val="0"/>
              </a:spcBef>
            </a:pPr>
            <a:r>
              <a:rPr lang="en-US" sz="1965" b="1" i="1" dirty="0" err="1">
                <a:solidFill>
                  <a:srgbClr val="28366E"/>
                </a:solidFill>
                <a:latin typeface="Canva Sans Bold Italics"/>
                <a:ea typeface="Canva Sans Bold Italics"/>
                <a:cs typeface="Canva Sans Bold Italics"/>
                <a:sym typeface="Canva Sans Bold Italics"/>
              </a:rPr>
              <a:t>Dasatinib</a:t>
            </a:r>
            <a:r>
              <a:rPr lang="en-US" sz="1965" b="1" i="1" dirty="0">
                <a:solidFill>
                  <a:srgbClr val="28366E"/>
                </a:solidFill>
                <a:latin typeface="Canva Sans Bold Italics"/>
                <a:ea typeface="Canva Sans Bold Italics"/>
                <a:cs typeface="Canva Sans Bold Italics"/>
                <a:sym typeface="Canva Sans Bold Italics"/>
              </a:rPr>
              <a:t>; 302962-49-8; </a:t>
            </a:r>
            <a:r>
              <a:rPr lang="en-US" sz="1965" b="1" i="1" dirty="0" err="1">
                <a:solidFill>
                  <a:srgbClr val="28366E"/>
                </a:solidFill>
                <a:latin typeface="Canva Sans Bold Italics"/>
                <a:ea typeface="Canva Sans Bold Italics"/>
                <a:cs typeface="Canva Sans Bold Italics"/>
                <a:sym typeface="Canva Sans Bold Italics"/>
              </a:rPr>
              <a:t>Sprycel</a:t>
            </a:r>
            <a:r>
              <a:rPr lang="en-US" sz="1965" b="1" i="1" dirty="0">
                <a:solidFill>
                  <a:srgbClr val="28366E"/>
                </a:solidFill>
                <a:latin typeface="Canva Sans Bold Italics"/>
                <a:ea typeface="Canva Sans Bold Italics"/>
                <a:cs typeface="Canva Sans Bold Italics"/>
                <a:sym typeface="Canva Sans Bold Italics"/>
              </a:rPr>
              <a:t>; </a:t>
            </a:r>
            <a:r>
              <a:rPr lang="en-US" sz="1965" b="1" i="1" dirty="0" err="1">
                <a:solidFill>
                  <a:srgbClr val="28366E"/>
                </a:solidFill>
                <a:latin typeface="Canva Sans Bold Italics"/>
                <a:ea typeface="Canva Sans Bold Italics"/>
                <a:cs typeface="Canva Sans Bold Italics"/>
                <a:sym typeface="Canva Sans Bold Italics"/>
              </a:rPr>
              <a:t>Dasatinib</a:t>
            </a:r>
            <a:r>
              <a:rPr lang="en-US" sz="1965" b="1" i="1" dirty="0">
                <a:solidFill>
                  <a:srgbClr val="28366E"/>
                </a:solidFill>
                <a:latin typeface="Canva Sans Bold Italics"/>
                <a:ea typeface="Canva Sans Bold Italics"/>
                <a:cs typeface="Canva Sans Bold Italics"/>
                <a:sym typeface="Canva Sans Bold Italics"/>
              </a:rPr>
              <a:t> anhydrous; BMS 354825; </a:t>
            </a:r>
            <a:r>
              <a:rPr lang="en-US" sz="1965" b="1" i="1" dirty="0" err="1">
                <a:solidFill>
                  <a:srgbClr val="28366E"/>
                </a:solidFill>
                <a:latin typeface="Canva Sans Bold Italics"/>
                <a:ea typeface="Canva Sans Bold Italics"/>
                <a:cs typeface="Canva Sans Bold Italics"/>
                <a:sym typeface="Canva Sans Bold Italics"/>
              </a:rPr>
              <a:t>Dasatinib</a:t>
            </a:r>
            <a:r>
              <a:rPr lang="en-US" sz="1965" b="1" i="1" dirty="0">
                <a:solidFill>
                  <a:srgbClr val="28366E"/>
                </a:solidFill>
                <a:latin typeface="Canva Sans Bold Italics"/>
                <a:ea typeface="Canva Sans Bold Italics"/>
                <a:cs typeface="Canva Sans Bold Italics"/>
                <a:sym typeface="Canva Sans Bold Italics"/>
              </a:rPr>
              <a:t> (anhydrous); </a:t>
            </a:r>
            <a:r>
              <a:rPr lang="en-US" sz="1965" b="1" i="1" dirty="0" err="1">
                <a:solidFill>
                  <a:srgbClr val="28366E"/>
                </a:solidFill>
                <a:latin typeface="Canva Sans Bold Italics"/>
                <a:ea typeface="Canva Sans Bold Italics"/>
                <a:cs typeface="Canva Sans Bold Italics"/>
                <a:sym typeface="Canva Sans Bold Italics"/>
              </a:rPr>
              <a:t>dasatinibum</a:t>
            </a:r>
            <a:r>
              <a:rPr lang="en-US" sz="1965" b="1" i="1" dirty="0">
                <a:solidFill>
                  <a:srgbClr val="28366E"/>
                </a:solidFill>
                <a:latin typeface="Canva Sans Bold Italics"/>
                <a:ea typeface="Canva Sans Bold Italics"/>
                <a:cs typeface="Canva Sans Bold Italics"/>
                <a:sym typeface="Canva Sans Bold Italics"/>
              </a:rPr>
              <a:t>; N-(2-CHLORO-6-METHYLPHENYL)-2-({6-[4-(2-HYDROXYETHYL)PIPERAZIN-1-YL]-2-METHYLPYRIMIDIN-4-YL}AMINO)-1,3-THIAZOLE-5-CARBOXAMIDE; ...</a:t>
            </a:r>
          </a:p>
          <a:p>
            <a:pPr algn="l">
              <a:lnSpc>
                <a:spcPts val="2752"/>
              </a:lnSpc>
              <a:spcBef>
                <a:spcPct val="0"/>
              </a:spcBef>
            </a:pPr>
            <a:r>
              <a:rPr lang="en-US" sz="1965" b="1" i="1" dirty="0">
                <a:solidFill>
                  <a:srgbClr val="28366E"/>
                </a:solidFill>
                <a:latin typeface="Canva Sans Bold Italics"/>
                <a:ea typeface="Canva Sans Bold Italics"/>
                <a:cs typeface="Canva Sans Bold Italics"/>
                <a:sym typeface="Canva Sans Bold Italics"/>
              </a:rPr>
              <a:t>Compound CID: </a:t>
            </a:r>
            <a:r>
              <a:rPr lang="en-US" sz="1965" i="1" dirty="0">
                <a:solidFill>
                  <a:srgbClr val="28366E"/>
                </a:solidFill>
                <a:latin typeface="Canva Sans Italics"/>
                <a:ea typeface="Canva Sans Italics"/>
                <a:cs typeface="Canva Sans Italics"/>
                <a:sym typeface="Canva Sans Italics"/>
              </a:rPr>
              <a:t>3062316</a:t>
            </a:r>
          </a:p>
          <a:p>
            <a:pPr algn="l">
              <a:lnSpc>
                <a:spcPts val="2752"/>
              </a:lnSpc>
              <a:spcBef>
                <a:spcPct val="0"/>
              </a:spcBef>
            </a:pPr>
            <a:r>
              <a:rPr lang="en-US" sz="1965" b="1" i="1" dirty="0">
                <a:solidFill>
                  <a:srgbClr val="28366E"/>
                </a:solidFill>
                <a:latin typeface="Canva Sans Bold Italics"/>
                <a:ea typeface="Canva Sans Bold Italics"/>
                <a:cs typeface="Canva Sans Bold Italics"/>
                <a:sym typeface="Canva Sans Bold Italics"/>
              </a:rPr>
              <a:t>MF: </a:t>
            </a:r>
            <a:r>
              <a:rPr lang="en-US" sz="1965" i="1" dirty="0">
                <a:solidFill>
                  <a:srgbClr val="28366E"/>
                </a:solidFill>
                <a:latin typeface="Canva Sans Italics"/>
                <a:ea typeface="Canva Sans Italics"/>
                <a:cs typeface="Canva Sans Italics"/>
                <a:sym typeface="Canva Sans Italics"/>
              </a:rPr>
              <a:t>C22H26ClN7O2S</a:t>
            </a:r>
          </a:p>
          <a:p>
            <a:pPr algn="l">
              <a:lnSpc>
                <a:spcPts val="2752"/>
              </a:lnSpc>
              <a:spcBef>
                <a:spcPct val="0"/>
              </a:spcBef>
            </a:pPr>
            <a:r>
              <a:rPr lang="en-US" sz="1965" b="1" i="1" dirty="0">
                <a:solidFill>
                  <a:srgbClr val="28366E"/>
                </a:solidFill>
                <a:latin typeface="Canva Sans Bold Italics"/>
                <a:ea typeface="Canva Sans Bold Italics"/>
                <a:cs typeface="Canva Sans Bold Italics"/>
                <a:sym typeface="Canva Sans Bold Italics"/>
              </a:rPr>
              <a:t>MW:</a:t>
            </a:r>
            <a:r>
              <a:rPr lang="en-US" sz="1965" i="1" dirty="0">
                <a:solidFill>
                  <a:srgbClr val="28366E"/>
                </a:solidFill>
                <a:latin typeface="Canva Sans Italics"/>
                <a:ea typeface="Canva Sans Italics"/>
                <a:cs typeface="Canva Sans Italics"/>
                <a:sym typeface="Canva Sans Italics"/>
              </a:rPr>
              <a:t> 488 g/</a:t>
            </a:r>
            <a:r>
              <a:rPr lang="en-US" sz="1965" i="1" dirty="0" err="1">
                <a:solidFill>
                  <a:srgbClr val="28366E"/>
                </a:solidFill>
                <a:latin typeface="Canva Sans Italics"/>
                <a:ea typeface="Canva Sans Italics"/>
                <a:cs typeface="Canva Sans Italics"/>
                <a:sym typeface="Canva Sans Italics"/>
              </a:rPr>
              <a:t>mol</a:t>
            </a:r>
            <a:endParaRPr lang="en-US" sz="1965" i="1" dirty="0">
              <a:solidFill>
                <a:srgbClr val="28366E"/>
              </a:solidFill>
              <a:latin typeface="Canva Sans Italics"/>
              <a:ea typeface="Canva Sans Italics"/>
              <a:cs typeface="Canva Sans Italics"/>
              <a:sym typeface="Canva Sans Italics"/>
            </a:endParaRPr>
          </a:p>
          <a:p>
            <a:pPr algn="l">
              <a:lnSpc>
                <a:spcPts val="2752"/>
              </a:lnSpc>
              <a:spcBef>
                <a:spcPct val="0"/>
              </a:spcBef>
            </a:pPr>
            <a:r>
              <a:rPr lang="en-US" sz="1965" b="1" i="1" dirty="0">
                <a:solidFill>
                  <a:srgbClr val="28366E"/>
                </a:solidFill>
                <a:latin typeface="Canva Sans Bold Italics"/>
                <a:ea typeface="Canva Sans Bold Italics"/>
                <a:cs typeface="Canva Sans Bold Italics"/>
                <a:sym typeface="Canva Sans Bold Italics"/>
              </a:rPr>
              <a:t>IUPAC Name:</a:t>
            </a:r>
            <a:r>
              <a:rPr lang="en-US" sz="1965" i="1" dirty="0">
                <a:solidFill>
                  <a:srgbClr val="28366E"/>
                </a:solidFill>
                <a:latin typeface="Canva Sans Italics"/>
                <a:ea typeface="Canva Sans Italics"/>
                <a:cs typeface="Canva Sans Italics"/>
                <a:sym typeface="Canva Sans Italics"/>
              </a:rPr>
              <a:t> N-(2-chloro-6-methylphenyl)-2-[[6-[4-(2-hydroxyethyl)piperazin-1-yl]-2-methylpyrimidin-4-yl]amino]-1,3-thiazole-5-carboxamide</a:t>
            </a:r>
          </a:p>
          <a:p>
            <a:pPr algn="l">
              <a:lnSpc>
                <a:spcPts val="2752"/>
              </a:lnSpc>
              <a:spcBef>
                <a:spcPct val="0"/>
              </a:spcBef>
            </a:pPr>
            <a:r>
              <a:rPr lang="en-US" sz="1965" b="1" i="1" dirty="0">
                <a:solidFill>
                  <a:srgbClr val="28366E"/>
                </a:solidFill>
                <a:latin typeface="Canva Sans Bold Italics"/>
                <a:ea typeface="Canva Sans Bold Italics"/>
                <a:cs typeface="Canva Sans Bold Italics"/>
                <a:sym typeface="Canva Sans Bold Italics"/>
              </a:rPr>
              <a:t>SMILES:</a:t>
            </a:r>
            <a:r>
              <a:rPr lang="en-US" sz="1965" i="1" dirty="0">
                <a:solidFill>
                  <a:srgbClr val="28366E"/>
                </a:solidFill>
                <a:latin typeface="Canva Sans Italics"/>
                <a:ea typeface="Canva Sans Italics"/>
                <a:cs typeface="Canva Sans Italics"/>
                <a:sym typeface="Canva Sans Italics"/>
              </a:rPr>
              <a:t> CC1=C(C(=CC=C1)Cl)NC(=O)C2=CN=C(S2)NC3=CC(=NC(=N3)C)N4CCN(CC4)CCO</a:t>
            </a:r>
          </a:p>
          <a:p>
            <a:pPr algn="l">
              <a:lnSpc>
                <a:spcPts val="2752"/>
              </a:lnSpc>
              <a:spcBef>
                <a:spcPct val="0"/>
              </a:spcBef>
            </a:pPr>
            <a:r>
              <a:rPr lang="en-US" sz="1965" b="1" i="1" dirty="0" err="1">
                <a:solidFill>
                  <a:srgbClr val="28366E"/>
                </a:solidFill>
                <a:latin typeface="Canva Sans Bold Italics"/>
                <a:ea typeface="Canva Sans Bold Italics"/>
                <a:cs typeface="Canva Sans Bold Italics"/>
                <a:sym typeface="Canva Sans Bold Italics"/>
              </a:rPr>
              <a:t>InChIKey</a:t>
            </a:r>
            <a:r>
              <a:rPr lang="en-US" sz="1965" b="1" i="1" dirty="0">
                <a:solidFill>
                  <a:srgbClr val="28366E"/>
                </a:solidFill>
                <a:latin typeface="Canva Sans Bold Italics"/>
                <a:ea typeface="Canva Sans Bold Italics"/>
                <a:cs typeface="Canva Sans Bold Italics"/>
                <a:sym typeface="Canva Sans Bold Italics"/>
              </a:rPr>
              <a:t>: </a:t>
            </a:r>
            <a:r>
              <a:rPr lang="en-US" sz="1965" i="1" dirty="0">
                <a:solidFill>
                  <a:srgbClr val="28366E"/>
                </a:solidFill>
                <a:latin typeface="Canva Sans Italics"/>
                <a:ea typeface="Canva Sans Italics"/>
                <a:cs typeface="Canva Sans Italics"/>
                <a:sym typeface="Canva Sans Italics"/>
              </a:rPr>
              <a:t>ZBNZXTGUTAYRHI-UHFFFAOYSA-N</a:t>
            </a:r>
          </a:p>
          <a:p>
            <a:pPr algn="l">
              <a:lnSpc>
                <a:spcPts val="2752"/>
              </a:lnSpc>
              <a:spcBef>
                <a:spcPct val="0"/>
              </a:spcBef>
            </a:pPr>
            <a:r>
              <a:rPr lang="en-US" sz="1965" b="1" i="1" dirty="0" err="1">
                <a:solidFill>
                  <a:srgbClr val="28366E"/>
                </a:solidFill>
                <a:latin typeface="Canva Sans Bold Italics"/>
                <a:ea typeface="Canva Sans Bold Italics"/>
                <a:cs typeface="Canva Sans Bold Italics"/>
                <a:sym typeface="Canva Sans Bold Italics"/>
              </a:rPr>
              <a:t>InChI</a:t>
            </a:r>
            <a:r>
              <a:rPr lang="en-US" sz="1965" b="1" i="1" dirty="0">
                <a:solidFill>
                  <a:srgbClr val="28366E"/>
                </a:solidFill>
                <a:latin typeface="Canva Sans Bold Italics"/>
                <a:ea typeface="Canva Sans Bold Italics"/>
                <a:cs typeface="Canva Sans Bold Italics"/>
                <a:sym typeface="Canva Sans Bold Italics"/>
              </a:rPr>
              <a:t>:</a:t>
            </a:r>
            <a:r>
              <a:rPr lang="en-US" sz="1965" i="1" dirty="0">
                <a:solidFill>
                  <a:srgbClr val="28366E"/>
                </a:solidFill>
                <a:latin typeface="Canva Sans Italics"/>
                <a:ea typeface="Canva Sans Italics"/>
                <a:cs typeface="Canva Sans Italics"/>
                <a:sym typeface="Canva Sans Italics"/>
              </a:rPr>
              <a:t> </a:t>
            </a:r>
            <a:r>
              <a:rPr lang="en-US" sz="1965" i="1" dirty="0" err="1">
                <a:solidFill>
                  <a:srgbClr val="28366E"/>
                </a:solidFill>
                <a:latin typeface="Canva Sans Italics"/>
                <a:ea typeface="Canva Sans Italics"/>
                <a:cs typeface="Canva Sans Italics"/>
                <a:sym typeface="Canva Sans Italics"/>
              </a:rPr>
              <a:t>InChI</a:t>
            </a:r>
            <a:r>
              <a:rPr lang="en-US" sz="1965" i="1" dirty="0">
                <a:solidFill>
                  <a:srgbClr val="28366E"/>
                </a:solidFill>
                <a:latin typeface="Canva Sans Italics"/>
                <a:ea typeface="Canva Sans Italics"/>
                <a:cs typeface="Canva Sans Italics"/>
                <a:sym typeface="Canva Sans Italics"/>
              </a:rPr>
              <a:t>=1S/C22H26ClN7O2S/c1-14-4-3-5-16(23)20(14)28-21(32)17-13-24-22(33-17)27-18-12-19(26-15(2)25-18)30-8-6-29(7-9-30)10-11-31/h3-5,12-13,31H,6-11H2,1-2H3,(H,28,32)(H,24,25,26,27)</a:t>
            </a:r>
          </a:p>
          <a:p>
            <a:pPr algn="l">
              <a:lnSpc>
                <a:spcPts val="2752"/>
              </a:lnSpc>
              <a:spcBef>
                <a:spcPct val="0"/>
              </a:spcBef>
            </a:pPr>
            <a:r>
              <a:rPr lang="en-US" sz="1965" b="1" i="1" dirty="0">
                <a:solidFill>
                  <a:srgbClr val="28366E"/>
                </a:solidFill>
                <a:latin typeface="Canva Sans Bold Italics"/>
                <a:ea typeface="Canva Sans Bold Italics"/>
                <a:cs typeface="Canva Sans Bold Italics"/>
                <a:sym typeface="Canva Sans Bold Italics"/>
              </a:rPr>
              <a:t>Create Date:</a:t>
            </a:r>
            <a:r>
              <a:rPr lang="en-US" sz="1965" i="1" dirty="0">
                <a:solidFill>
                  <a:srgbClr val="28366E"/>
                </a:solidFill>
                <a:latin typeface="Canva Sans Italics"/>
                <a:ea typeface="Canva Sans Italics"/>
                <a:cs typeface="Canva Sans Italics"/>
                <a:sym typeface="Canva Sans Italics"/>
              </a:rPr>
              <a:t> 2005-08-09</a:t>
            </a:r>
          </a:p>
        </p:txBody>
      </p:sp>
      <p:sp>
        <p:nvSpPr>
          <p:cNvPr id="3" name="Freeform 3"/>
          <p:cNvSpPr/>
          <p:nvPr/>
        </p:nvSpPr>
        <p:spPr>
          <a:xfrm>
            <a:off x="12624483" y="2247900"/>
            <a:ext cx="4634817" cy="5412270"/>
          </a:xfrm>
          <a:custGeom>
            <a:avLst/>
            <a:gdLst/>
            <a:ahLst/>
            <a:cxnLst/>
            <a:rect l="l" t="t" r="r" b="b"/>
            <a:pathLst>
              <a:path w="4634817" h="5412270">
                <a:moveTo>
                  <a:pt x="0" y="0"/>
                </a:moveTo>
                <a:lnTo>
                  <a:pt x="4634817" y="0"/>
                </a:lnTo>
                <a:lnTo>
                  <a:pt x="4634817" y="5412270"/>
                </a:lnTo>
                <a:lnTo>
                  <a:pt x="0" y="5412270"/>
                </a:lnTo>
                <a:lnTo>
                  <a:pt x="0" y="0"/>
                </a:lnTo>
                <a:close/>
              </a:path>
            </a:pathLst>
          </a:custGeom>
          <a:blipFill>
            <a:blip r:embed="rId2"/>
            <a:stretch>
              <a:fillRect/>
            </a:stretch>
          </a:blipFill>
        </p:spPr>
      </p:sp>
      <p:sp>
        <p:nvSpPr>
          <p:cNvPr id="4" name="TextBox 4"/>
          <p:cNvSpPr txBox="1"/>
          <p:nvPr/>
        </p:nvSpPr>
        <p:spPr>
          <a:xfrm>
            <a:off x="180080" y="904875"/>
            <a:ext cx="10140436" cy="1029817"/>
          </a:xfrm>
          <a:prstGeom prst="rect">
            <a:avLst/>
          </a:prstGeom>
        </p:spPr>
        <p:txBody>
          <a:bodyPr lIns="0" tIns="0" rIns="0" bIns="0" rtlCol="0" anchor="t">
            <a:spAutoFit/>
          </a:bodyPr>
          <a:lstStyle/>
          <a:p>
            <a:pPr algn="ctr">
              <a:lnSpc>
                <a:spcPts val="8338"/>
              </a:lnSpc>
              <a:spcBef>
                <a:spcPct val="0"/>
              </a:spcBef>
            </a:pPr>
            <a:r>
              <a:rPr lang="en-US" sz="5956">
                <a:solidFill>
                  <a:srgbClr val="28366E"/>
                </a:solidFill>
                <a:latin typeface="Handelson Four"/>
                <a:ea typeface="Handelson Four"/>
                <a:cs typeface="Handelson Four"/>
                <a:sym typeface="Handelson Four"/>
              </a:rPr>
              <a:t>Ligand Used for Molecular Docking</a:t>
            </a:r>
          </a:p>
        </p:txBody>
      </p:sp>
      <p:sp>
        <p:nvSpPr>
          <p:cNvPr id="5" name="TextBox 5"/>
          <p:cNvSpPr txBox="1"/>
          <p:nvPr/>
        </p:nvSpPr>
        <p:spPr>
          <a:xfrm>
            <a:off x="2430941" y="7834002"/>
            <a:ext cx="10675459" cy="2077492"/>
          </a:xfrm>
          <a:prstGeom prst="rect">
            <a:avLst/>
          </a:prstGeom>
        </p:spPr>
        <p:txBody>
          <a:bodyPr wrap="square" lIns="0" tIns="0" rIns="0" bIns="0" rtlCol="0" anchor="t">
            <a:spAutoFit/>
          </a:bodyPr>
          <a:lstStyle/>
          <a:p>
            <a:pPr marL="597115" lvl="1" indent="-298557" algn="l">
              <a:lnSpc>
                <a:spcPts val="5365"/>
              </a:lnSpc>
              <a:buFont typeface="Arial"/>
              <a:buChar char="•"/>
            </a:pPr>
            <a:r>
              <a:rPr lang="en-US" sz="2765" dirty="0">
                <a:solidFill>
                  <a:srgbClr val="28366E"/>
                </a:solidFill>
                <a:latin typeface="Canva Sans"/>
                <a:ea typeface="Canva Sans"/>
                <a:cs typeface="Canva Sans"/>
                <a:sym typeface="Canva Sans"/>
              </a:rPr>
              <a:t>Well-characterized and bioactive structure.</a:t>
            </a:r>
          </a:p>
          <a:p>
            <a:pPr marL="597115" lvl="1" indent="-298557" algn="l">
              <a:lnSpc>
                <a:spcPts val="5365"/>
              </a:lnSpc>
              <a:buFont typeface="Arial"/>
              <a:buChar char="•"/>
            </a:pPr>
            <a:r>
              <a:rPr lang="en-US" sz="2765" dirty="0">
                <a:solidFill>
                  <a:srgbClr val="28366E"/>
                </a:solidFill>
                <a:latin typeface="Canva Sans"/>
                <a:ea typeface="Canva Sans"/>
                <a:cs typeface="Canva Sans"/>
                <a:sym typeface="Canva Sans"/>
              </a:rPr>
              <a:t>Suitable for repurposing studies in other cancers.</a:t>
            </a:r>
          </a:p>
          <a:p>
            <a:pPr marL="597115" lvl="1" indent="-298557" algn="l">
              <a:lnSpc>
                <a:spcPts val="5365"/>
              </a:lnSpc>
              <a:buFont typeface="Arial"/>
              <a:buChar char="•"/>
            </a:pPr>
            <a:r>
              <a:rPr lang="en-US" sz="2765" dirty="0">
                <a:solidFill>
                  <a:srgbClr val="28366E"/>
                </a:solidFill>
                <a:latin typeface="Canva Sans"/>
                <a:ea typeface="Canva Sans"/>
                <a:cs typeface="Canva Sans"/>
                <a:sym typeface="Canva Sans"/>
              </a:rPr>
              <a:t>Strong binding affinity and multi-target potential.</a:t>
            </a:r>
          </a:p>
        </p:txBody>
      </p:sp>
      <p:sp>
        <p:nvSpPr>
          <p:cNvPr id="6" name="TextBox 6"/>
          <p:cNvSpPr txBox="1"/>
          <p:nvPr/>
        </p:nvSpPr>
        <p:spPr>
          <a:xfrm>
            <a:off x="1476798" y="7362753"/>
            <a:ext cx="8124402" cy="500137"/>
          </a:xfrm>
          <a:prstGeom prst="rect">
            <a:avLst/>
          </a:prstGeom>
        </p:spPr>
        <p:txBody>
          <a:bodyPr wrap="square" lIns="0" tIns="0" rIns="0" bIns="0" rtlCol="0" anchor="t">
            <a:spAutoFit/>
          </a:bodyPr>
          <a:lstStyle/>
          <a:p>
            <a:pPr algn="ctr">
              <a:lnSpc>
                <a:spcPts val="3871"/>
              </a:lnSpc>
              <a:spcBef>
                <a:spcPct val="0"/>
              </a:spcBef>
            </a:pPr>
            <a:r>
              <a:rPr lang="en-US" sz="2765" b="1" dirty="0">
                <a:solidFill>
                  <a:srgbClr val="28366E"/>
                </a:solidFill>
                <a:latin typeface="Canva Sans Bold"/>
                <a:ea typeface="Canva Sans Bold"/>
                <a:cs typeface="Canva Sans Bold"/>
                <a:sym typeface="Canva Sans Bold"/>
              </a:rPr>
              <a:t>Why </a:t>
            </a:r>
            <a:r>
              <a:rPr lang="en-US" sz="2765" b="1" dirty="0" err="1">
                <a:solidFill>
                  <a:srgbClr val="28366E"/>
                </a:solidFill>
                <a:latin typeface="Canva Sans Bold"/>
                <a:ea typeface="Canva Sans Bold"/>
                <a:cs typeface="Canva Sans Bold"/>
                <a:sym typeface="Canva Sans Bold"/>
              </a:rPr>
              <a:t>Dasatinib</a:t>
            </a:r>
            <a:r>
              <a:rPr lang="en-US" sz="2765" b="1" dirty="0">
                <a:solidFill>
                  <a:srgbClr val="28366E"/>
                </a:solidFill>
                <a:latin typeface="Canva Sans Bold"/>
                <a:ea typeface="Canva Sans Bold"/>
                <a:cs typeface="Canva Sans Bold"/>
                <a:sym typeface="Canva Sans Bold"/>
              </a:rPr>
              <a:t> Was Selected as Ligand?</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grpSp>
        <p:nvGrpSpPr>
          <p:cNvPr id="2" name="Group 2"/>
          <p:cNvGrpSpPr/>
          <p:nvPr/>
        </p:nvGrpSpPr>
        <p:grpSpPr>
          <a:xfrm rot="10459241">
            <a:off x="-1057133" y="-1834318"/>
            <a:ext cx="20119444" cy="15363868"/>
            <a:chOff x="0" y="0"/>
            <a:chExt cx="3696375" cy="2822673"/>
          </a:xfrm>
        </p:grpSpPr>
        <p:sp>
          <p:nvSpPr>
            <p:cNvPr id="3" name="Freeform 3"/>
            <p:cNvSpPr/>
            <p:nvPr/>
          </p:nvSpPr>
          <p:spPr>
            <a:xfrm>
              <a:off x="0" y="0"/>
              <a:ext cx="3696375" cy="2822673"/>
            </a:xfrm>
            <a:custGeom>
              <a:avLst/>
              <a:gdLst/>
              <a:ahLst/>
              <a:cxnLst/>
              <a:rect l="l" t="t" r="r" b="b"/>
              <a:pathLst>
                <a:path w="3696375" h="2822673">
                  <a:moveTo>
                    <a:pt x="0" y="0"/>
                  </a:moveTo>
                  <a:lnTo>
                    <a:pt x="3696375" y="0"/>
                  </a:lnTo>
                  <a:lnTo>
                    <a:pt x="3696375" y="2822673"/>
                  </a:lnTo>
                  <a:lnTo>
                    <a:pt x="0" y="2822673"/>
                  </a:lnTo>
                  <a:close/>
                </a:path>
              </a:pathLst>
            </a:custGeom>
            <a:solidFill>
              <a:srgbClr val="28366E">
                <a:alpha val="30980"/>
              </a:srgbClr>
            </a:solidFill>
          </p:spPr>
        </p:sp>
        <p:sp>
          <p:nvSpPr>
            <p:cNvPr id="4" name="TextBox 4"/>
            <p:cNvSpPr txBox="1"/>
            <p:nvPr/>
          </p:nvSpPr>
          <p:spPr>
            <a:xfrm>
              <a:off x="0" y="-9525"/>
              <a:ext cx="3696375" cy="2832198"/>
            </a:xfrm>
            <a:prstGeom prst="rect">
              <a:avLst/>
            </a:prstGeom>
          </p:spPr>
          <p:txBody>
            <a:bodyPr lIns="27052" tIns="27052" rIns="27052" bIns="27052" rtlCol="0" anchor="ctr"/>
            <a:lstStyle/>
            <a:p>
              <a:pPr algn="ctr">
                <a:lnSpc>
                  <a:spcPts val="1730"/>
                </a:lnSpc>
              </a:pPr>
              <a:endParaRPr/>
            </a:p>
          </p:txBody>
        </p:sp>
      </p:grpSp>
      <p:grpSp>
        <p:nvGrpSpPr>
          <p:cNvPr id="5" name="Group 5"/>
          <p:cNvGrpSpPr/>
          <p:nvPr/>
        </p:nvGrpSpPr>
        <p:grpSpPr>
          <a:xfrm>
            <a:off x="7440652" y="2123810"/>
            <a:ext cx="9588599" cy="11449050"/>
            <a:chOff x="0" y="0"/>
            <a:chExt cx="12784798" cy="15265400"/>
          </a:xfrm>
        </p:grpSpPr>
        <p:sp>
          <p:nvSpPr>
            <p:cNvPr id="6" name="TextBox 6"/>
            <p:cNvSpPr txBox="1"/>
            <p:nvPr/>
          </p:nvSpPr>
          <p:spPr>
            <a:xfrm>
              <a:off x="0" y="-495300"/>
              <a:ext cx="12784798" cy="15760700"/>
            </a:xfrm>
            <a:prstGeom prst="rect">
              <a:avLst/>
            </a:prstGeom>
          </p:spPr>
          <p:txBody>
            <a:bodyPr lIns="0" tIns="0" rIns="0" bIns="0" rtlCol="0" anchor="t">
              <a:spAutoFit/>
            </a:bodyPr>
            <a:lstStyle/>
            <a:p>
              <a:pPr algn="ctr">
                <a:lnSpc>
                  <a:spcPts val="9999"/>
                </a:lnSpc>
              </a:pPr>
              <a:r>
                <a:rPr lang="en-US" sz="3999" b="1">
                  <a:solidFill>
                    <a:srgbClr val="28366E"/>
                  </a:solidFill>
                  <a:latin typeface="Canva Sans Bold"/>
                  <a:ea typeface="Canva Sans Bold"/>
                  <a:cs typeface="Canva Sans Bold"/>
                  <a:sym typeface="Canva Sans Bold"/>
                </a:rPr>
                <a:t>Protein and Ligand Retrieve</a:t>
              </a:r>
            </a:p>
            <a:p>
              <a:pPr algn="ctr">
                <a:lnSpc>
                  <a:spcPts val="9999"/>
                </a:lnSpc>
              </a:pPr>
              <a:r>
                <a:rPr lang="en-US" sz="3999" b="1">
                  <a:solidFill>
                    <a:srgbClr val="28366E"/>
                  </a:solidFill>
                  <a:latin typeface="Canva Sans Bold"/>
                  <a:ea typeface="Canva Sans Bold"/>
                  <a:cs typeface="Canva Sans Bold"/>
                  <a:sym typeface="Canva Sans Bold"/>
                </a:rPr>
                <a:t>Cleaning of Protein and Ligand[</a:t>
              </a:r>
            </a:p>
            <a:p>
              <a:pPr algn="ctr">
                <a:lnSpc>
                  <a:spcPts val="9999"/>
                </a:lnSpc>
              </a:pPr>
              <a:r>
                <a:rPr lang="en-US" sz="3999" b="1">
                  <a:solidFill>
                    <a:srgbClr val="28366E"/>
                  </a:solidFill>
                  <a:latin typeface="Canva Sans Bold"/>
                  <a:ea typeface="Canva Sans Bold"/>
                  <a:cs typeface="Canva Sans Bold"/>
                  <a:sym typeface="Canva Sans Bold"/>
                </a:rPr>
                <a:t>Preparation of Protein and Ligand</a:t>
              </a:r>
            </a:p>
            <a:p>
              <a:pPr algn="ctr">
                <a:lnSpc>
                  <a:spcPts val="9999"/>
                </a:lnSpc>
              </a:pPr>
              <a:r>
                <a:rPr lang="en-US" sz="3999" b="1">
                  <a:solidFill>
                    <a:srgbClr val="28366E"/>
                  </a:solidFill>
                  <a:latin typeface="Canva Sans Bold"/>
                  <a:ea typeface="Canva Sans Bold"/>
                  <a:cs typeface="Canva Sans Bold"/>
                  <a:sym typeface="Canva Sans Bold"/>
                </a:rPr>
                <a:t>Grid preparation</a:t>
              </a:r>
            </a:p>
            <a:p>
              <a:pPr algn="ctr">
                <a:lnSpc>
                  <a:spcPts val="9999"/>
                </a:lnSpc>
              </a:pPr>
              <a:r>
                <a:rPr lang="en-US" sz="3999" b="1">
                  <a:solidFill>
                    <a:srgbClr val="28366E"/>
                  </a:solidFill>
                  <a:latin typeface="Canva Sans Bold"/>
                  <a:ea typeface="Canva Sans Bold"/>
                  <a:cs typeface="Canva Sans Bold"/>
                  <a:sym typeface="Canva Sans Bold"/>
                </a:rPr>
                <a:t>Run on Command Prompt</a:t>
              </a:r>
            </a:p>
            <a:p>
              <a:pPr algn="ctr">
                <a:lnSpc>
                  <a:spcPts val="9999"/>
                </a:lnSpc>
              </a:pPr>
              <a:r>
                <a:rPr lang="en-US" sz="3999" b="1">
                  <a:solidFill>
                    <a:srgbClr val="28366E"/>
                  </a:solidFill>
                  <a:latin typeface="Canva Sans Bold"/>
                  <a:ea typeface="Canva Sans Bold"/>
                  <a:cs typeface="Canva Sans Bold"/>
                  <a:sym typeface="Canva Sans Bold"/>
                </a:rPr>
                <a:t>Analysis</a:t>
              </a: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endParaRPr lang="en-US" sz="3999" b="1">
                <a:solidFill>
                  <a:srgbClr val="28366E"/>
                </a:solidFill>
                <a:latin typeface="Canva Sans Bold"/>
                <a:ea typeface="Canva Sans Bold"/>
                <a:cs typeface="Canva Sans Bold"/>
                <a:sym typeface="Canva Sans Bold"/>
              </a:endParaRPr>
            </a:p>
          </p:txBody>
        </p:sp>
        <p:sp>
          <p:nvSpPr>
            <p:cNvPr id="7" name="AutoShape 7"/>
            <p:cNvSpPr/>
            <p:nvPr/>
          </p:nvSpPr>
          <p:spPr>
            <a:xfrm flipH="1">
              <a:off x="6392399" y="962646"/>
              <a:ext cx="0" cy="716537"/>
            </a:xfrm>
            <a:prstGeom prst="line">
              <a:avLst/>
            </a:prstGeom>
            <a:ln w="50800" cap="flat">
              <a:solidFill>
                <a:srgbClr val="000000"/>
              </a:solidFill>
              <a:prstDash val="solid"/>
              <a:headEnd type="none" w="sm" len="sm"/>
              <a:tailEnd type="arrow" w="med" len="sm"/>
            </a:ln>
          </p:spPr>
        </p:sp>
        <p:sp>
          <p:nvSpPr>
            <p:cNvPr id="8" name="AutoShape 8"/>
            <p:cNvSpPr/>
            <p:nvPr/>
          </p:nvSpPr>
          <p:spPr>
            <a:xfrm flipH="1">
              <a:off x="6417799" y="2640069"/>
              <a:ext cx="0" cy="716537"/>
            </a:xfrm>
            <a:prstGeom prst="line">
              <a:avLst/>
            </a:prstGeom>
            <a:ln w="50800" cap="flat">
              <a:solidFill>
                <a:srgbClr val="000000"/>
              </a:solidFill>
              <a:prstDash val="solid"/>
              <a:headEnd type="none" w="sm" len="sm"/>
              <a:tailEnd type="arrow" w="med" len="sm"/>
            </a:ln>
          </p:spPr>
        </p:sp>
        <p:sp>
          <p:nvSpPr>
            <p:cNvPr id="9" name="AutoShape 9"/>
            <p:cNvSpPr/>
            <p:nvPr/>
          </p:nvSpPr>
          <p:spPr>
            <a:xfrm flipH="1">
              <a:off x="6417799" y="4317492"/>
              <a:ext cx="0" cy="716537"/>
            </a:xfrm>
            <a:prstGeom prst="line">
              <a:avLst/>
            </a:prstGeom>
            <a:ln w="50800" cap="flat">
              <a:solidFill>
                <a:srgbClr val="000000"/>
              </a:solidFill>
              <a:prstDash val="solid"/>
              <a:headEnd type="none" w="sm" len="sm"/>
              <a:tailEnd type="arrow" w="med" len="sm"/>
            </a:ln>
          </p:spPr>
        </p:sp>
        <p:sp>
          <p:nvSpPr>
            <p:cNvPr id="10" name="AutoShape 10"/>
            <p:cNvSpPr/>
            <p:nvPr/>
          </p:nvSpPr>
          <p:spPr>
            <a:xfrm flipH="1">
              <a:off x="6443199" y="5973829"/>
              <a:ext cx="0" cy="716537"/>
            </a:xfrm>
            <a:prstGeom prst="line">
              <a:avLst/>
            </a:prstGeom>
            <a:ln w="50800" cap="flat">
              <a:solidFill>
                <a:srgbClr val="000000"/>
              </a:solidFill>
              <a:prstDash val="solid"/>
              <a:headEnd type="none" w="sm" len="sm"/>
              <a:tailEnd type="arrow" w="med" len="sm"/>
            </a:ln>
          </p:spPr>
        </p:sp>
        <p:sp>
          <p:nvSpPr>
            <p:cNvPr id="11" name="AutoShape 11"/>
            <p:cNvSpPr/>
            <p:nvPr/>
          </p:nvSpPr>
          <p:spPr>
            <a:xfrm flipH="1">
              <a:off x="6417799" y="7632700"/>
              <a:ext cx="0" cy="716537"/>
            </a:xfrm>
            <a:prstGeom prst="line">
              <a:avLst/>
            </a:prstGeom>
            <a:ln w="50800" cap="flat">
              <a:solidFill>
                <a:srgbClr val="000000"/>
              </a:solidFill>
              <a:prstDash val="solid"/>
              <a:headEnd type="none" w="sm" len="sm"/>
              <a:tailEnd type="arrow" w="med" len="sm"/>
            </a:ln>
          </p:spPr>
        </p:sp>
      </p:grpSp>
      <p:sp>
        <p:nvSpPr>
          <p:cNvPr id="12" name="Freeform 12"/>
          <p:cNvSpPr/>
          <p:nvPr/>
        </p:nvSpPr>
        <p:spPr>
          <a:xfrm>
            <a:off x="1802002" y="2123810"/>
            <a:ext cx="5110920" cy="6556433"/>
          </a:xfrm>
          <a:custGeom>
            <a:avLst/>
            <a:gdLst/>
            <a:ahLst/>
            <a:cxnLst/>
            <a:rect l="l" t="t" r="r" b="b"/>
            <a:pathLst>
              <a:path w="5110920" h="6556433">
                <a:moveTo>
                  <a:pt x="0" y="0"/>
                </a:moveTo>
                <a:lnTo>
                  <a:pt x="5110920" y="0"/>
                </a:lnTo>
                <a:lnTo>
                  <a:pt x="5110920" y="6556432"/>
                </a:lnTo>
                <a:lnTo>
                  <a:pt x="0" y="6556432"/>
                </a:lnTo>
                <a:lnTo>
                  <a:pt x="0" y="0"/>
                </a:lnTo>
                <a:close/>
              </a:path>
            </a:pathLst>
          </a:custGeom>
          <a:blipFill>
            <a:blip r:embed="rId2"/>
            <a:stretch>
              <a:fillRect/>
            </a:stretch>
          </a:blipFill>
        </p:spPr>
      </p:sp>
      <p:sp>
        <p:nvSpPr>
          <p:cNvPr id="13" name="TextBox 13"/>
          <p:cNvSpPr txBox="1"/>
          <p:nvPr/>
        </p:nvSpPr>
        <p:spPr>
          <a:xfrm>
            <a:off x="8520968" y="719138"/>
            <a:ext cx="7427968" cy="647700"/>
          </a:xfrm>
          <a:prstGeom prst="rect">
            <a:avLst/>
          </a:prstGeom>
        </p:spPr>
        <p:txBody>
          <a:bodyPr lIns="0" tIns="0" rIns="0" bIns="0" rtlCol="0" anchor="t">
            <a:spAutoFit/>
          </a:bodyPr>
          <a:lstStyle/>
          <a:p>
            <a:pPr algn="ctr">
              <a:lnSpc>
                <a:spcPts val="4949"/>
              </a:lnSpc>
            </a:pPr>
            <a:r>
              <a:rPr lang="en-US" sz="4499">
                <a:solidFill>
                  <a:srgbClr val="28366E"/>
                </a:solidFill>
                <a:latin typeface="Handelson Four"/>
                <a:ea typeface="Handelson Four"/>
                <a:cs typeface="Handelson Four"/>
                <a:sym typeface="Handelson Four"/>
              </a:rPr>
              <a:t>STEPS: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624407">
            <a:off x="-321110" y="5105333"/>
            <a:ext cx="20119444" cy="5808530"/>
            <a:chOff x="0" y="0"/>
            <a:chExt cx="3696375" cy="1067152"/>
          </a:xfrm>
        </p:grpSpPr>
        <p:sp>
          <p:nvSpPr>
            <p:cNvPr id="3" name="Freeform 3"/>
            <p:cNvSpPr/>
            <p:nvPr/>
          </p:nvSpPr>
          <p:spPr>
            <a:xfrm>
              <a:off x="0" y="0"/>
              <a:ext cx="3696375" cy="1067152"/>
            </a:xfrm>
            <a:custGeom>
              <a:avLst/>
              <a:gdLst/>
              <a:ahLst/>
              <a:cxnLst/>
              <a:rect l="l" t="t" r="r" b="b"/>
              <a:pathLst>
                <a:path w="3696375" h="1067152">
                  <a:moveTo>
                    <a:pt x="0" y="0"/>
                  </a:moveTo>
                  <a:lnTo>
                    <a:pt x="3696375" y="0"/>
                  </a:lnTo>
                  <a:lnTo>
                    <a:pt x="3696375" y="1067152"/>
                  </a:lnTo>
                  <a:lnTo>
                    <a:pt x="0" y="1067152"/>
                  </a:lnTo>
                  <a:close/>
                </a:path>
              </a:pathLst>
            </a:custGeom>
            <a:solidFill>
              <a:srgbClr val="FAFAF2"/>
            </a:solidFill>
          </p:spPr>
        </p:sp>
        <p:sp>
          <p:nvSpPr>
            <p:cNvPr id="4" name="TextBox 4"/>
            <p:cNvSpPr txBox="1"/>
            <p:nvPr/>
          </p:nvSpPr>
          <p:spPr>
            <a:xfrm>
              <a:off x="0" y="-9525"/>
              <a:ext cx="3696375" cy="1076677"/>
            </a:xfrm>
            <a:prstGeom prst="rect">
              <a:avLst/>
            </a:prstGeom>
          </p:spPr>
          <p:txBody>
            <a:bodyPr lIns="27052" tIns="27052" rIns="27052" bIns="27052" rtlCol="0" anchor="ctr"/>
            <a:lstStyle/>
            <a:p>
              <a:pPr algn="ctr">
                <a:lnSpc>
                  <a:spcPts val="1730"/>
                </a:lnSpc>
              </a:pPr>
              <a:endParaRPr/>
            </a:p>
          </p:txBody>
        </p:sp>
      </p:grpSp>
      <p:sp>
        <p:nvSpPr>
          <p:cNvPr id="5" name="Freeform 5"/>
          <p:cNvSpPr/>
          <p:nvPr/>
        </p:nvSpPr>
        <p:spPr>
          <a:xfrm>
            <a:off x="1830779" y="1553105"/>
            <a:ext cx="14626443" cy="8081110"/>
          </a:xfrm>
          <a:custGeom>
            <a:avLst/>
            <a:gdLst/>
            <a:ahLst/>
            <a:cxnLst/>
            <a:rect l="l" t="t" r="r" b="b"/>
            <a:pathLst>
              <a:path w="14626443" h="8081110">
                <a:moveTo>
                  <a:pt x="0" y="0"/>
                </a:moveTo>
                <a:lnTo>
                  <a:pt x="14626442" y="0"/>
                </a:lnTo>
                <a:lnTo>
                  <a:pt x="14626442" y="8081110"/>
                </a:lnTo>
                <a:lnTo>
                  <a:pt x="0" y="8081110"/>
                </a:lnTo>
                <a:lnTo>
                  <a:pt x="0" y="0"/>
                </a:lnTo>
                <a:close/>
              </a:path>
            </a:pathLst>
          </a:custGeom>
          <a:blipFill>
            <a:blip r:embed="rId2"/>
            <a:stretch>
              <a:fillRect/>
            </a:stretch>
          </a:blipFill>
        </p:spPr>
      </p:sp>
      <p:sp>
        <p:nvSpPr>
          <p:cNvPr id="6" name="TextBox 6"/>
          <p:cNvSpPr txBox="1"/>
          <p:nvPr/>
        </p:nvSpPr>
        <p:spPr>
          <a:xfrm>
            <a:off x="5494556" y="392585"/>
            <a:ext cx="7298889" cy="1003781"/>
          </a:xfrm>
          <a:prstGeom prst="rect">
            <a:avLst/>
          </a:prstGeom>
        </p:spPr>
        <p:txBody>
          <a:bodyPr lIns="0" tIns="0" rIns="0" bIns="0" rtlCol="0" anchor="t">
            <a:spAutoFit/>
          </a:bodyPr>
          <a:lstStyle/>
          <a:p>
            <a:pPr algn="ctr">
              <a:lnSpc>
                <a:spcPts val="8198"/>
              </a:lnSpc>
              <a:spcBef>
                <a:spcPct val="0"/>
              </a:spcBef>
            </a:pPr>
            <a:r>
              <a:rPr lang="en-US" sz="5856">
                <a:solidFill>
                  <a:srgbClr val="28366E"/>
                </a:solidFill>
                <a:latin typeface="Handelson Four"/>
                <a:ea typeface="Handelson Four"/>
                <a:cs typeface="Handelson Four"/>
                <a:sym typeface="Handelson Four"/>
              </a:rPr>
              <a:t>Docking Results of SIK1 vs SIK1B</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325FAB"/>
        </a:solidFill>
        <a:effectLst/>
      </p:bgPr>
    </p:bg>
    <p:spTree>
      <p:nvGrpSpPr>
        <p:cNvPr id="1" name=""/>
        <p:cNvGrpSpPr/>
        <p:nvPr/>
      </p:nvGrpSpPr>
      <p:grpSpPr>
        <a:xfrm>
          <a:off x="0" y="0"/>
          <a:ext cx="0" cy="0"/>
          <a:chOff x="0" y="0"/>
          <a:chExt cx="0" cy="0"/>
        </a:xfrm>
      </p:grpSpPr>
      <p:grpSp>
        <p:nvGrpSpPr>
          <p:cNvPr id="2" name="Group 2"/>
          <p:cNvGrpSpPr/>
          <p:nvPr/>
        </p:nvGrpSpPr>
        <p:grpSpPr>
          <a:xfrm>
            <a:off x="1314450" y="6326946"/>
            <a:ext cx="7753350" cy="2689360"/>
            <a:chOff x="0" y="76200"/>
            <a:chExt cx="10337801" cy="3585813"/>
          </a:xfrm>
        </p:grpSpPr>
        <p:sp>
          <p:nvSpPr>
            <p:cNvPr id="3" name="TextBox 3"/>
            <p:cNvSpPr txBox="1"/>
            <p:nvPr/>
          </p:nvSpPr>
          <p:spPr>
            <a:xfrm>
              <a:off x="0" y="76200"/>
              <a:ext cx="9446049" cy="1549334"/>
            </a:xfrm>
            <a:prstGeom prst="rect">
              <a:avLst/>
            </a:prstGeom>
          </p:spPr>
          <p:txBody>
            <a:bodyPr lIns="0" tIns="0" rIns="0" bIns="0" rtlCol="0" anchor="t">
              <a:spAutoFit/>
            </a:bodyPr>
            <a:lstStyle/>
            <a:p>
              <a:pPr marL="0" lvl="0" indent="0" algn="l">
                <a:lnSpc>
                  <a:spcPts val="8800"/>
                </a:lnSpc>
                <a:spcBef>
                  <a:spcPct val="0"/>
                </a:spcBef>
              </a:pPr>
              <a:r>
                <a:rPr lang="en-US" sz="8000" b="1" u="none">
                  <a:solidFill>
                    <a:srgbClr val="D8F0FF"/>
                  </a:solidFill>
                  <a:latin typeface="Noto Serif Display Ultra-Bold"/>
                  <a:ea typeface="Noto Serif Display Ultra-Bold"/>
                  <a:cs typeface="Noto Serif Display Ultra-Bold"/>
                  <a:sym typeface="Noto Serif Display Ultra-Bold"/>
                </a:rPr>
                <a:t>Thank you!</a:t>
              </a:r>
            </a:p>
          </p:txBody>
        </p:sp>
        <p:sp>
          <p:nvSpPr>
            <p:cNvPr id="4" name="TextBox 4"/>
            <p:cNvSpPr txBox="1"/>
            <p:nvPr/>
          </p:nvSpPr>
          <p:spPr>
            <a:xfrm>
              <a:off x="0" y="2225723"/>
              <a:ext cx="10337801" cy="1436290"/>
            </a:xfrm>
            <a:prstGeom prst="rect">
              <a:avLst/>
            </a:prstGeom>
          </p:spPr>
          <p:txBody>
            <a:bodyPr wrap="square" lIns="0" tIns="0" rIns="0" bIns="0" rtlCol="0" anchor="t">
              <a:spAutoFit/>
            </a:bodyPr>
            <a:lstStyle/>
            <a:p>
              <a:pPr marL="0" lvl="0" indent="0" algn="l">
                <a:lnSpc>
                  <a:spcPts val="4200"/>
                </a:lnSpc>
                <a:spcBef>
                  <a:spcPct val="0"/>
                </a:spcBef>
              </a:pPr>
              <a:r>
                <a:rPr lang="en-US" sz="3000" u="none" dirty="0" smtClean="0">
                  <a:solidFill>
                    <a:srgbClr val="FFFFFF"/>
                  </a:solidFill>
                  <a:latin typeface="Montserrat"/>
                  <a:ea typeface="Montserrat"/>
                  <a:cs typeface="Montserrat"/>
                  <a:sym typeface="Montserrat"/>
                </a:rPr>
                <a:t>By </a:t>
              </a:r>
              <a:r>
                <a:rPr lang="en-US" sz="3000" u="none" dirty="0" err="1" smtClean="0">
                  <a:solidFill>
                    <a:srgbClr val="FFFFFF"/>
                  </a:solidFill>
                  <a:latin typeface="Montserrat"/>
                  <a:ea typeface="Montserrat"/>
                  <a:cs typeface="Montserrat"/>
                  <a:sym typeface="Montserrat"/>
                </a:rPr>
                <a:t>Krunal</a:t>
              </a:r>
              <a:r>
                <a:rPr lang="en-US" sz="3000" u="none" dirty="0" smtClean="0">
                  <a:solidFill>
                    <a:srgbClr val="FFFFFF"/>
                  </a:solidFill>
                  <a:latin typeface="Montserrat"/>
                  <a:ea typeface="Montserrat"/>
                  <a:cs typeface="Montserrat"/>
                  <a:sym typeface="Montserrat"/>
                </a:rPr>
                <a:t> </a:t>
              </a:r>
              <a:r>
                <a:rPr lang="en-US" sz="3000" u="none" dirty="0" err="1" smtClean="0">
                  <a:solidFill>
                    <a:srgbClr val="FFFFFF"/>
                  </a:solidFill>
                  <a:latin typeface="Montserrat"/>
                  <a:ea typeface="Montserrat"/>
                  <a:cs typeface="Montserrat"/>
                  <a:sym typeface="Montserrat"/>
                </a:rPr>
                <a:t>Parate</a:t>
              </a:r>
              <a:r>
                <a:rPr lang="en-US" sz="3000" u="none" dirty="0" smtClean="0">
                  <a:solidFill>
                    <a:srgbClr val="FFFFFF"/>
                  </a:solidFill>
                  <a:latin typeface="Montserrat"/>
                  <a:ea typeface="Montserrat"/>
                  <a:cs typeface="Montserrat"/>
                  <a:sym typeface="Montserrat"/>
                </a:rPr>
                <a:t> </a:t>
              </a:r>
              <a:r>
                <a:rPr lang="en-US" sz="3000" dirty="0" smtClean="0">
                  <a:solidFill>
                    <a:srgbClr val="FFFFFF"/>
                  </a:solidFill>
                  <a:latin typeface="Montserrat"/>
                  <a:ea typeface="Montserrat"/>
                  <a:cs typeface="Montserrat"/>
                  <a:sym typeface="Montserrat"/>
                </a:rPr>
                <a:t>and </a:t>
              </a:r>
              <a:r>
                <a:rPr lang="en-US" sz="3000" u="none" dirty="0" err="1" smtClean="0">
                  <a:solidFill>
                    <a:srgbClr val="FFFFFF"/>
                  </a:solidFill>
                  <a:latin typeface="Montserrat"/>
                  <a:ea typeface="Montserrat"/>
                  <a:cs typeface="Montserrat"/>
                  <a:sym typeface="Montserrat"/>
                </a:rPr>
                <a:t>Chetan</a:t>
              </a:r>
              <a:r>
                <a:rPr lang="en-US" sz="3000" u="none" dirty="0" smtClean="0">
                  <a:solidFill>
                    <a:srgbClr val="FFFFFF"/>
                  </a:solidFill>
                  <a:latin typeface="Montserrat"/>
                  <a:ea typeface="Montserrat"/>
                  <a:cs typeface="Montserrat"/>
                  <a:sym typeface="Montserrat"/>
                </a:rPr>
                <a:t> </a:t>
              </a:r>
              <a:r>
                <a:rPr lang="en-IN" sz="3000" u="none" dirty="0" err="1" smtClean="0">
                  <a:solidFill>
                    <a:srgbClr val="FFFFFF"/>
                  </a:solidFill>
                  <a:latin typeface="Montserrat"/>
                  <a:ea typeface="Montserrat"/>
                  <a:cs typeface="Montserrat"/>
                  <a:sym typeface="Montserrat"/>
                </a:rPr>
                <a:t>Sonkusare</a:t>
              </a:r>
              <a:r>
                <a:rPr lang="en-IN" sz="3000" u="none" dirty="0" smtClean="0">
                  <a:solidFill>
                    <a:srgbClr val="FFFFFF"/>
                  </a:solidFill>
                  <a:latin typeface="Montserrat"/>
                  <a:ea typeface="Montserrat"/>
                  <a:cs typeface="Montserrat"/>
                  <a:sym typeface="Montserrat"/>
                </a:rPr>
                <a:t>  </a:t>
              </a:r>
            </a:p>
            <a:p>
              <a:pPr marL="0" lvl="0" indent="0" algn="l">
                <a:lnSpc>
                  <a:spcPts val="4200"/>
                </a:lnSpc>
                <a:spcBef>
                  <a:spcPct val="0"/>
                </a:spcBef>
              </a:pPr>
              <a:r>
                <a:rPr lang="en-IN" sz="3000" dirty="0" smtClean="0">
                  <a:solidFill>
                    <a:srgbClr val="FFFFFF"/>
                  </a:solidFill>
                  <a:latin typeface="Montserrat"/>
                  <a:ea typeface="Montserrat"/>
                  <a:cs typeface="Montserrat"/>
                  <a:sym typeface="Montserrat"/>
                </a:rPr>
                <a:t>Under the guidance of </a:t>
              </a:r>
              <a:r>
                <a:rPr lang="en-IN" sz="3000" dirty="0" err="1" smtClean="0">
                  <a:solidFill>
                    <a:srgbClr val="FFFFFF"/>
                  </a:solidFill>
                  <a:latin typeface="Montserrat"/>
                  <a:ea typeface="Montserrat"/>
                  <a:cs typeface="Montserrat"/>
                  <a:sym typeface="Montserrat"/>
                </a:rPr>
                <a:t>Dr.</a:t>
              </a:r>
              <a:r>
                <a:rPr lang="en-IN" sz="3000" dirty="0" smtClean="0">
                  <a:solidFill>
                    <a:srgbClr val="FFFFFF"/>
                  </a:solidFill>
                  <a:latin typeface="Montserrat"/>
                  <a:ea typeface="Montserrat"/>
                  <a:cs typeface="Montserrat"/>
                  <a:sym typeface="Montserrat"/>
                </a:rPr>
                <a:t> </a:t>
              </a:r>
              <a:r>
                <a:rPr lang="en-IN" sz="3000" dirty="0" err="1" smtClean="0">
                  <a:solidFill>
                    <a:srgbClr val="FFFFFF"/>
                  </a:solidFill>
                  <a:latin typeface="Montserrat"/>
                  <a:ea typeface="Montserrat"/>
                  <a:cs typeface="Montserrat"/>
                  <a:sym typeface="Montserrat"/>
                </a:rPr>
                <a:t>Arpita</a:t>
              </a:r>
              <a:r>
                <a:rPr lang="en-IN" sz="3000" dirty="0" smtClean="0">
                  <a:solidFill>
                    <a:srgbClr val="FFFFFF"/>
                  </a:solidFill>
                  <a:latin typeface="Montserrat"/>
                  <a:ea typeface="Montserrat"/>
                  <a:cs typeface="Montserrat"/>
                  <a:sym typeface="Montserrat"/>
                </a:rPr>
                <a:t> </a:t>
              </a:r>
              <a:r>
                <a:rPr lang="en-IN" sz="3000" dirty="0" err="1" smtClean="0">
                  <a:solidFill>
                    <a:srgbClr val="FFFFFF"/>
                  </a:solidFill>
                  <a:latin typeface="Montserrat"/>
                  <a:ea typeface="Montserrat"/>
                  <a:cs typeface="Montserrat"/>
                  <a:sym typeface="Montserrat"/>
                </a:rPr>
                <a:t>Parakh</a:t>
              </a:r>
              <a:endParaRPr lang="en-US" sz="3000" u="none" dirty="0">
                <a:solidFill>
                  <a:srgbClr val="FFFFFF"/>
                </a:solidFill>
                <a:latin typeface="Montserrat"/>
                <a:ea typeface="Montserrat"/>
                <a:cs typeface="Montserrat"/>
                <a:sym typeface="Montserrat"/>
              </a:endParaRPr>
            </a:p>
          </p:txBody>
        </p:sp>
      </p:grpSp>
      <p:sp>
        <p:nvSpPr>
          <p:cNvPr id="5" name="Freeform 5"/>
          <p:cNvSpPr/>
          <p:nvPr/>
        </p:nvSpPr>
        <p:spPr>
          <a:xfrm rot="9790850" flipH="1" flipV="1">
            <a:off x="10210060" y="-306921"/>
            <a:ext cx="9719342" cy="13955027"/>
          </a:xfrm>
          <a:custGeom>
            <a:avLst/>
            <a:gdLst/>
            <a:ahLst/>
            <a:cxnLst/>
            <a:rect l="l" t="t" r="r" b="b"/>
            <a:pathLst>
              <a:path w="9719342" h="13955027">
                <a:moveTo>
                  <a:pt x="9719342" y="13955027"/>
                </a:moveTo>
                <a:lnTo>
                  <a:pt x="0" y="13955027"/>
                </a:lnTo>
                <a:lnTo>
                  <a:pt x="0" y="0"/>
                </a:lnTo>
                <a:lnTo>
                  <a:pt x="9719342" y="0"/>
                </a:lnTo>
                <a:lnTo>
                  <a:pt x="9719342" y="13955027"/>
                </a:lnTo>
                <a:close/>
              </a:path>
            </a:pathLst>
          </a:custGeom>
          <a:blipFill>
            <a:blip r:embed="rId2">
              <a:alphaModFix amt="40000"/>
              <a:extLst>
                <a:ext uri="{96DAC541-7B7A-43D3-8B79-37D633B846F1}">
                  <asvg:svgBlip xmlns:asvg="http://schemas.microsoft.com/office/drawing/2016/SVG/main" xmlns="" r:embed="rId3"/>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7D2DD"/>
        </a:solidFill>
        <a:effectLst/>
      </p:bgPr>
    </p:bg>
    <p:spTree>
      <p:nvGrpSpPr>
        <p:cNvPr id="1" name=""/>
        <p:cNvGrpSpPr/>
        <p:nvPr/>
      </p:nvGrpSpPr>
      <p:grpSpPr>
        <a:xfrm>
          <a:off x="0" y="0"/>
          <a:ext cx="0" cy="0"/>
          <a:chOff x="0" y="0"/>
          <a:chExt cx="0" cy="0"/>
        </a:xfrm>
      </p:grpSpPr>
      <p:grpSp>
        <p:nvGrpSpPr>
          <p:cNvPr id="2" name="Group 2"/>
          <p:cNvGrpSpPr/>
          <p:nvPr/>
        </p:nvGrpSpPr>
        <p:grpSpPr>
          <a:xfrm>
            <a:off x="6524646" y="-193107"/>
            <a:ext cx="11987005" cy="10710154"/>
            <a:chOff x="0" y="0"/>
            <a:chExt cx="3157071" cy="2820781"/>
          </a:xfrm>
        </p:grpSpPr>
        <p:sp>
          <p:nvSpPr>
            <p:cNvPr id="3" name="Freeform 3"/>
            <p:cNvSpPr/>
            <p:nvPr/>
          </p:nvSpPr>
          <p:spPr>
            <a:xfrm>
              <a:off x="0" y="0"/>
              <a:ext cx="3157071" cy="2820781"/>
            </a:xfrm>
            <a:custGeom>
              <a:avLst/>
              <a:gdLst/>
              <a:ahLst/>
              <a:cxnLst/>
              <a:rect l="l" t="t" r="r" b="b"/>
              <a:pathLst>
                <a:path w="3157071" h="2820781">
                  <a:moveTo>
                    <a:pt x="0" y="0"/>
                  </a:moveTo>
                  <a:lnTo>
                    <a:pt x="3157071" y="0"/>
                  </a:lnTo>
                  <a:lnTo>
                    <a:pt x="3157071" y="2820781"/>
                  </a:lnTo>
                  <a:lnTo>
                    <a:pt x="0" y="2820781"/>
                  </a:lnTo>
                  <a:close/>
                </a:path>
              </a:pathLst>
            </a:custGeom>
            <a:solidFill>
              <a:srgbClr val="FAFAF2"/>
            </a:solidFill>
          </p:spPr>
        </p:sp>
        <p:sp>
          <p:nvSpPr>
            <p:cNvPr id="4" name="TextBox 4"/>
            <p:cNvSpPr txBox="1"/>
            <p:nvPr/>
          </p:nvSpPr>
          <p:spPr>
            <a:xfrm>
              <a:off x="0" y="9525"/>
              <a:ext cx="3157071" cy="2811256"/>
            </a:xfrm>
            <a:prstGeom prst="rect">
              <a:avLst/>
            </a:prstGeom>
          </p:spPr>
          <p:txBody>
            <a:bodyPr lIns="50800" tIns="50800" rIns="50800" bIns="50800" rtlCol="0" anchor="ctr"/>
            <a:lstStyle/>
            <a:p>
              <a:pPr algn="ctr">
                <a:lnSpc>
                  <a:spcPts val="2200"/>
                </a:lnSpc>
              </a:pPr>
              <a:endParaRPr/>
            </a:p>
          </p:txBody>
        </p:sp>
      </p:grpSp>
      <p:sp>
        <p:nvSpPr>
          <p:cNvPr id="5" name="Freeform 5"/>
          <p:cNvSpPr/>
          <p:nvPr/>
        </p:nvSpPr>
        <p:spPr>
          <a:xfrm rot="5400000">
            <a:off x="-285982" y="3292204"/>
            <a:ext cx="7105688" cy="4826505"/>
          </a:xfrm>
          <a:custGeom>
            <a:avLst/>
            <a:gdLst/>
            <a:ahLst/>
            <a:cxnLst/>
            <a:rect l="l" t="t" r="r" b="b"/>
            <a:pathLst>
              <a:path w="7105688" h="4826505">
                <a:moveTo>
                  <a:pt x="0" y="0"/>
                </a:moveTo>
                <a:lnTo>
                  <a:pt x="7105688" y="0"/>
                </a:lnTo>
                <a:lnTo>
                  <a:pt x="7105688" y="4826505"/>
                </a:lnTo>
                <a:lnTo>
                  <a:pt x="0" y="4826505"/>
                </a:lnTo>
                <a:lnTo>
                  <a:pt x="0" y="0"/>
                </a:lnTo>
                <a:close/>
              </a:path>
            </a:pathLst>
          </a:custGeom>
          <a:blipFill>
            <a:blip r:embed="rId2"/>
            <a:stretch>
              <a:fillRect/>
            </a:stretch>
          </a:blipFill>
        </p:spPr>
      </p:sp>
      <p:grpSp>
        <p:nvGrpSpPr>
          <p:cNvPr id="6" name="Group 6"/>
          <p:cNvGrpSpPr/>
          <p:nvPr/>
        </p:nvGrpSpPr>
        <p:grpSpPr>
          <a:xfrm>
            <a:off x="572795" y="656312"/>
            <a:ext cx="5388134" cy="2086764"/>
            <a:chOff x="0" y="0"/>
            <a:chExt cx="7184178" cy="2782351"/>
          </a:xfrm>
        </p:grpSpPr>
        <p:sp>
          <p:nvSpPr>
            <p:cNvPr id="7" name="TextBox 7"/>
            <p:cNvSpPr txBox="1"/>
            <p:nvPr/>
          </p:nvSpPr>
          <p:spPr>
            <a:xfrm>
              <a:off x="0" y="171450"/>
              <a:ext cx="7184178" cy="1822143"/>
            </a:xfrm>
            <a:prstGeom prst="rect">
              <a:avLst/>
            </a:prstGeom>
          </p:spPr>
          <p:txBody>
            <a:bodyPr lIns="0" tIns="0" rIns="0" bIns="0" rtlCol="0" anchor="t">
              <a:spAutoFit/>
            </a:bodyPr>
            <a:lstStyle/>
            <a:p>
              <a:pPr algn="ctr">
                <a:lnSpc>
                  <a:spcPts val="9879"/>
                </a:lnSpc>
              </a:pPr>
              <a:r>
                <a:rPr lang="en-US" sz="9879" spc="-197">
                  <a:solidFill>
                    <a:srgbClr val="28366E"/>
                  </a:solidFill>
                  <a:latin typeface="Handelson Four"/>
                  <a:ea typeface="Handelson Four"/>
                  <a:cs typeface="Handelson Four"/>
                  <a:sym typeface="Handelson Four"/>
                </a:rPr>
                <a:t>CONTENTS</a:t>
              </a:r>
            </a:p>
          </p:txBody>
        </p:sp>
        <p:sp>
          <p:nvSpPr>
            <p:cNvPr id="8" name="TextBox 8"/>
            <p:cNvSpPr txBox="1"/>
            <p:nvPr/>
          </p:nvSpPr>
          <p:spPr>
            <a:xfrm>
              <a:off x="0" y="2162667"/>
              <a:ext cx="7184178" cy="619685"/>
            </a:xfrm>
            <a:prstGeom prst="rect">
              <a:avLst/>
            </a:prstGeom>
          </p:spPr>
          <p:txBody>
            <a:bodyPr lIns="0" tIns="0" rIns="0" bIns="0" rtlCol="0" anchor="t">
              <a:spAutoFit/>
            </a:bodyPr>
            <a:lstStyle/>
            <a:p>
              <a:pPr algn="ctr">
                <a:lnSpc>
                  <a:spcPts val="3853"/>
                </a:lnSpc>
              </a:pPr>
              <a:endParaRPr/>
            </a:p>
          </p:txBody>
        </p:sp>
      </p:grpSp>
      <p:sp>
        <p:nvSpPr>
          <p:cNvPr id="9" name="TextBox 9"/>
          <p:cNvSpPr txBox="1"/>
          <p:nvPr/>
        </p:nvSpPr>
        <p:spPr>
          <a:xfrm>
            <a:off x="6996467" y="49006"/>
            <a:ext cx="10631479" cy="9930652"/>
          </a:xfrm>
          <a:prstGeom prst="rect">
            <a:avLst/>
          </a:prstGeom>
        </p:spPr>
        <p:txBody>
          <a:bodyPr lIns="0" tIns="0" rIns="0" bIns="0" rtlCol="0" anchor="t">
            <a:spAutoFit/>
          </a:bodyPr>
          <a:lstStyle/>
          <a:p>
            <a:pPr marL="1517035" lvl="1" indent="-758517" algn="just">
              <a:lnSpc>
                <a:spcPts val="11312"/>
              </a:lnSpc>
              <a:buAutoNum type="arabicPeriod"/>
            </a:pPr>
            <a:r>
              <a:rPr lang="en-US" sz="7026" spc="-140">
                <a:solidFill>
                  <a:srgbClr val="85AECC"/>
                </a:solidFill>
                <a:latin typeface="Handelson Four"/>
                <a:ea typeface="Handelson Four"/>
                <a:cs typeface="Handelson Four"/>
                <a:sym typeface="Handelson Four"/>
              </a:rPr>
              <a:t>INTRODUCTION</a:t>
            </a:r>
          </a:p>
          <a:p>
            <a:pPr marL="1517035" lvl="1" indent="-758517" algn="just">
              <a:lnSpc>
                <a:spcPts val="11312"/>
              </a:lnSpc>
              <a:buAutoNum type="arabicPeriod"/>
            </a:pPr>
            <a:r>
              <a:rPr lang="en-US" sz="7026" spc="-140">
                <a:solidFill>
                  <a:srgbClr val="85AECC"/>
                </a:solidFill>
                <a:latin typeface="Handelson Four"/>
                <a:ea typeface="Handelson Four"/>
                <a:cs typeface="Handelson Four"/>
                <a:sym typeface="Handelson Four"/>
              </a:rPr>
              <a:t>DIFFERENT ISOFORMS OF SIKS</a:t>
            </a:r>
          </a:p>
          <a:p>
            <a:pPr marL="1517035" lvl="1" indent="-758517" algn="just">
              <a:lnSpc>
                <a:spcPts val="11312"/>
              </a:lnSpc>
              <a:buAutoNum type="arabicPeriod"/>
            </a:pPr>
            <a:r>
              <a:rPr lang="en-US" sz="7026" spc="-140">
                <a:solidFill>
                  <a:srgbClr val="85AECC"/>
                </a:solidFill>
                <a:latin typeface="Handelson Four"/>
                <a:ea typeface="Handelson Four"/>
                <a:cs typeface="Handelson Four"/>
                <a:sym typeface="Handelson Four"/>
              </a:rPr>
              <a:t>HOMOLOGY MODELLING</a:t>
            </a:r>
          </a:p>
          <a:p>
            <a:pPr marL="1517035" lvl="1" indent="-758517" algn="just">
              <a:lnSpc>
                <a:spcPts val="11312"/>
              </a:lnSpc>
              <a:buAutoNum type="arabicPeriod"/>
            </a:pPr>
            <a:r>
              <a:rPr lang="en-US" sz="7026" spc="-140">
                <a:solidFill>
                  <a:srgbClr val="85AECC"/>
                </a:solidFill>
                <a:latin typeface="Handelson Four"/>
                <a:ea typeface="Handelson Four"/>
                <a:cs typeface="Handelson Four"/>
                <a:sym typeface="Handelson Four"/>
              </a:rPr>
              <a:t>MODELLER</a:t>
            </a:r>
          </a:p>
          <a:p>
            <a:pPr marL="1517035" lvl="1" indent="-758517" algn="just">
              <a:lnSpc>
                <a:spcPts val="11312"/>
              </a:lnSpc>
              <a:buAutoNum type="arabicPeriod"/>
            </a:pPr>
            <a:r>
              <a:rPr lang="en-US" sz="7026" spc="-140">
                <a:solidFill>
                  <a:srgbClr val="85AECC"/>
                </a:solidFill>
                <a:latin typeface="Handelson Four"/>
                <a:ea typeface="Handelson Four"/>
                <a:cs typeface="Handelson Four"/>
                <a:sym typeface="Handelson Four"/>
              </a:rPr>
              <a:t>RESULTS</a:t>
            </a:r>
          </a:p>
          <a:p>
            <a:pPr marL="1517035" lvl="1" indent="-758517" algn="just">
              <a:lnSpc>
                <a:spcPts val="11312"/>
              </a:lnSpc>
              <a:buAutoNum type="arabicPeriod"/>
            </a:pPr>
            <a:r>
              <a:rPr lang="en-US" sz="7026" spc="-140">
                <a:solidFill>
                  <a:srgbClr val="85AECC"/>
                </a:solidFill>
                <a:latin typeface="Handelson Four"/>
                <a:ea typeface="Handelson Four"/>
                <a:cs typeface="Handelson Four"/>
                <a:sym typeface="Handelson Four"/>
              </a:rPr>
              <a:t>MOLECULAR DOCKING </a:t>
            </a:r>
          </a:p>
          <a:p>
            <a:pPr marL="1517035" lvl="1" indent="-758517" algn="just">
              <a:lnSpc>
                <a:spcPts val="11312"/>
              </a:lnSpc>
              <a:buAutoNum type="arabicPeriod"/>
            </a:pPr>
            <a:r>
              <a:rPr lang="en-US" sz="7026" spc="-140">
                <a:solidFill>
                  <a:srgbClr val="85AECC"/>
                </a:solidFill>
                <a:latin typeface="Handelson Four"/>
                <a:ea typeface="Handelson Four"/>
                <a:cs typeface="Handelson Four"/>
                <a:sym typeface="Handelson Four"/>
              </a:rPr>
              <a:t>DOCKING RESULTS OF SIK1 VS SIK1B</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sp>
        <p:nvSpPr>
          <p:cNvPr id="2" name="TextBox 2"/>
          <p:cNvSpPr txBox="1"/>
          <p:nvPr/>
        </p:nvSpPr>
        <p:spPr>
          <a:xfrm>
            <a:off x="4529011" y="1059873"/>
            <a:ext cx="8815025" cy="1190619"/>
          </a:xfrm>
          <a:prstGeom prst="rect">
            <a:avLst/>
          </a:prstGeom>
        </p:spPr>
        <p:txBody>
          <a:bodyPr lIns="0" tIns="0" rIns="0" bIns="0" rtlCol="0" anchor="t">
            <a:spAutoFit/>
          </a:bodyPr>
          <a:lstStyle/>
          <a:p>
            <a:pPr algn="ctr">
              <a:lnSpc>
                <a:spcPts val="8999"/>
              </a:lnSpc>
            </a:pPr>
            <a:r>
              <a:rPr lang="en-US" sz="8999" spc="-179">
                <a:solidFill>
                  <a:srgbClr val="28366E"/>
                </a:solidFill>
                <a:latin typeface="Handelson Four"/>
                <a:ea typeface="Handelson Four"/>
                <a:cs typeface="Handelson Four"/>
                <a:sym typeface="Handelson Four"/>
              </a:rPr>
              <a:t>INTRODUCTION</a:t>
            </a:r>
          </a:p>
        </p:txBody>
      </p:sp>
      <p:sp>
        <p:nvSpPr>
          <p:cNvPr id="3" name="TextBox 3"/>
          <p:cNvSpPr txBox="1"/>
          <p:nvPr/>
        </p:nvSpPr>
        <p:spPr>
          <a:xfrm>
            <a:off x="1888370" y="2778885"/>
            <a:ext cx="14796995" cy="5551987"/>
          </a:xfrm>
          <a:prstGeom prst="rect">
            <a:avLst/>
          </a:prstGeom>
        </p:spPr>
        <p:txBody>
          <a:bodyPr lIns="0" tIns="0" rIns="0" bIns="0" rtlCol="0" anchor="t">
            <a:spAutoFit/>
          </a:bodyPr>
          <a:lstStyle/>
          <a:p>
            <a:pPr marL="666189" lvl="1" indent="-333094" algn="just">
              <a:lnSpc>
                <a:spcPts val="4011"/>
              </a:lnSpc>
              <a:buFont typeface="Arial"/>
              <a:buChar char="•"/>
            </a:pPr>
            <a:r>
              <a:rPr lang="en-US" sz="3085">
                <a:solidFill>
                  <a:srgbClr val="28366E"/>
                </a:solidFill>
                <a:latin typeface="DM Sans"/>
                <a:ea typeface="DM Sans"/>
                <a:cs typeface="DM Sans"/>
                <a:sym typeface="DM Sans"/>
              </a:rPr>
              <a:t>Salt-inducible kinases (SIKs) belong to the AMPK family and regulate key metabolic processes such as lipid metabolism and gluconeogenesis.</a:t>
            </a:r>
          </a:p>
          <a:p>
            <a:pPr marL="666189" lvl="1" indent="-333094" algn="just">
              <a:lnSpc>
                <a:spcPts val="4011"/>
              </a:lnSpc>
              <a:buFont typeface="Arial"/>
              <a:buChar char="•"/>
            </a:pPr>
            <a:r>
              <a:rPr lang="en-US" sz="3085">
                <a:solidFill>
                  <a:srgbClr val="28366E"/>
                </a:solidFill>
                <a:latin typeface="DM Sans"/>
                <a:ea typeface="DM Sans"/>
                <a:cs typeface="DM Sans"/>
                <a:sym typeface="DM Sans"/>
              </a:rPr>
              <a:t>SIKs are emerging as tumor suppressors, particularly in lung cancer, but are still understudied in diabetes and cancer therapy.</a:t>
            </a:r>
          </a:p>
          <a:p>
            <a:pPr marL="666189" lvl="1" indent="-333094" algn="just">
              <a:lnSpc>
                <a:spcPts val="4011"/>
              </a:lnSpc>
              <a:buFont typeface="Arial"/>
              <a:buChar char="•"/>
            </a:pPr>
            <a:r>
              <a:rPr lang="en-US" sz="3085">
                <a:solidFill>
                  <a:srgbClr val="28366E"/>
                </a:solidFill>
                <a:latin typeface="DM Sans"/>
                <a:ea typeface="DM Sans"/>
                <a:cs typeface="DM Sans"/>
                <a:sym typeface="DM Sans"/>
              </a:rPr>
              <a:t>SIK1 mutations are associated with epileptic encephalopathy, while SIK2 plays a role in ovarian cancer metabolism.</a:t>
            </a:r>
          </a:p>
          <a:p>
            <a:pPr marL="666189" lvl="1" indent="-333094" algn="just">
              <a:lnSpc>
                <a:spcPts val="4011"/>
              </a:lnSpc>
              <a:buFont typeface="Arial"/>
              <a:buChar char="•"/>
            </a:pPr>
            <a:r>
              <a:rPr lang="en-US" sz="3085">
                <a:solidFill>
                  <a:srgbClr val="28366E"/>
                </a:solidFill>
                <a:latin typeface="DM Sans"/>
                <a:ea typeface="DM Sans"/>
                <a:cs typeface="DM Sans"/>
                <a:sym typeface="DM Sans"/>
              </a:rPr>
              <a:t>The study aims to build a 3D model of the SIK1B isoform using Swiss Model and Modeller tools.</a:t>
            </a:r>
          </a:p>
          <a:p>
            <a:pPr marL="666189" lvl="1" indent="-333094" algn="just">
              <a:lnSpc>
                <a:spcPts val="4011"/>
              </a:lnSpc>
              <a:buFont typeface="Arial"/>
              <a:buChar char="•"/>
            </a:pPr>
            <a:r>
              <a:rPr lang="en-US" sz="3085">
                <a:solidFill>
                  <a:srgbClr val="28366E"/>
                </a:solidFill>
                <a:latin typeface="DM Sans"/>
                <a:ea typeface="DM Sans"/>
                <a:cs typeface="DM Sans"/>
                <a:sym typeface="DM Sans"/>
              </a:rPr>
              <a:t>The goal is to identify active sites and ligand interactions to explore therapeutic potential of SIK1B in various diseases.</a:t>
            </a:r>
          </a:p>
          <a:p>
            <a:pPr algn="just">
              <a:lnSpc>
                <a:spcPts val="4011"/>
              </a:lnSpc>
            </a:pPr>
            <a:endParaRPr lang="en-US" sz="3085">
              <a:solidFill>
                <a:srgbClr val="28366E"/>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C7D2DD"/>
        </a:solidFill>
        <a:effectLst/>
      </p:bgPr>
    </p:bg>
    <p:spTree>
      <p:nvGrpSpPr>
        <p:cNvPr id="1" name=""/>
        <p:cNvGrpSpPr/>
        <p:nvPr/>
      </p:nvGrpSpPr>
      <p:grpSpPr>
        <a:xfrm>
          <a:off x="0" y="0"/>
          <a:ext cx="0" cy="0"/>
          <a:chOff x="0" y="0"/>
          <a:chExt cx="0" cy="0"/>
        </a:xfrm>
      </p:grpSpPr>
      <p:sp>
        <p:nvSpPr>
          <p:cNvPr id="2" name="TextBox 2"/>
          <p:cNvSpPr txBox="1"/>
          <p:nvPr/>
        </p:nvSpPr>
        <p:spPr>
          <a:xfrm>
            <a:off x="1219200" y="828681"/>
            <a:ext cx="16498326" cy="1190619"/>
          </a:xfrm>
          <a:prstGeom prst="rect">
            <a:avLst/>
          </a:prstGeom>
        </p:spPr>
        <p:txBody>
          <a:bodyPr wrap="square" lIns="0" tIns="0" rIns="0" bIns="0" rtlCol="0" anchor="t">
            <a:spAutoFit/>
          </a:bodyPr>
          <a:lstStyle/>
          <a:p>
            <a:pPr algn="ctr">
              <a:lnSpc>
                <a:spcPts val="8999"/>
              </a:lnSpc>
            </a:pPr>
            <a:r>
              <a:rPr lang="en-US" sz="8999" spc="-179" dirty="0">
                <a:solidFill>
                  <a:srgbClr val="28366E"/>
                </a:solidFill>
                <a:latin typeface="Handelson Four"/>
                <a:ea typeface="Handelson Four"/>
                <a:cs typeface="Handelson Four"/>
                <a:sym typeface="Handelson Four"/>
              </a:rPr>
              <a:t>WHY STRUCTURE MODELING OF SIK ISOFORMS? </a:t>
            </a:r>
          </a:p>
        </p:txBody>
      </p:sp>
      <p:sp>
        <p:nvSpPr>
          <p:cNvPr id="3" name="TextBox 3"/>
          <p:cNvSpPr txBox="1"/>
          <p:nvPr/>
        </p:nvSpPr>
        <p:spPr>
          <a:xfrm>
            <a:off x="1909090" y="2529966"/>
            <a:ext cx="14796995" cy="6561637"/>
          </a:xfrm>
          <a:prstGeom prst="rect">
            <a:avLst/>
          </a:prstGeom>
        </p:spPr>
        <p:txBody>
          <a:bodyPr lIns="0" tIns="0" rIns="0" bIns="0" rtlCol="0" anchor="t">
            <a:spAutoFit/>
          </a:bodyPr>
          <a:lstStyle/>
          <a:p>
            <a:pPr marL="666189" lvl="1" indent="-333094" algn="just">
              <a:lnSpc>
                <a:spcPts val="4011"/>
              </a:lnSpc>
              <a:buFont typeface="Arial"/>
              <a:buChar char="•"/>
            </a:pPr>
            <a:r>
              <a:rPr lang="en-US" sz="3085" b="1">
                <a:solidFill>
                  <a:srgbClr val="28366E"/>
                </a:solidFill>
                <a:latin typeface="DM Sans Bold"/>
                <a:ea typeface="DM Sans Bold"/>
                <a:cs typeface="DM Sans Bold"/>
                <a:sym typeface="DM Sans Bold"/>
              </a:rPr>
              <a:t>Lack of Crystal Structures: </a:t>
            </a:r>
            <a:r>
              <a:rPr lang="en-US" sz="3085">
                <a:solidFill>
                  <a:srgbClr val="28366E"/>
                </a:solidFill>
                <a:latin typeface="DM Sans"/>
                <a:ea typeface="DM Sans"/>
                <a:cs typeface="DM Sans"/>
                <a:sym typeface="DM Sans"/>
              </a:rPr>
              <a:t>Limited or no experimental structures available for SIK isoforms like SIK1B.</a:t>
            </a:r>
          </a:p>
          <a:p>
            <a:pPr marL="666189" lvl="1" indent="-333094" algn="just">
              <a:lnSpc>
                <a:spcPts val="4011"/>
              </a:lnSpc>
              <a:buFont typeface="Arial"/>
              <a:buChar char="•"/>
            </a:pPr>
            <a:r>
              <a:rPr lang="en-US" sz="3085" b="1">
                <a:solidFill>
                  <a:srgbClr val="28366E"/>
                </a:solidFill>
                <a:latin typeface="DM Sans Bold"/>
                <a:ea typeface="DM Sans Bold"/>
                <a:cs typeface="DM Sans Bold"/>
                <a:sym typeface="DM Sans Bold"/>
              </a:rPr>
              <a:t>Domain Identification:</a:t>
            </a:r>
            <a:r>
              <a:rPr lang="en-US" sz="3085">
                <a:solidFill>
                  <a:srgbClr val="28366E"/>
                </a:solidFill>
                <a:latin typeface="DM Sans"/>
                <a:ea typeface="DM Sans"/>
                <a:cs typeface="DM Sans"/>
                <a:sym typeface="DM Sans"/>
              </a:rPr>
              <a:t> Helps identify key functional domains (e.g., kinase, ATP-binding sites).</a:t>
            </a:r>
          </a:p>
          <a:p>
            <a:pPr marL="666189" lvl="1" indent="-333094" algn="just">
              <a:lnSpc>
                <a:spcPts val="4011"/>
              </a:lnSpc>
              <a:buFont typeface="Arial"/>
              <a:buChar char="•"/>
            </a:pPr>
            <a:r>
              <a:rPr lang="en-US" sz="3085" b="1">
                <a:solidFill>
                  <a:srgbClr val="28366E"/>
                </a:solidFill>
                <a:latin typeface="DM Sans Bold"/>
                <a:ea typeface="DM Sans Bold"/>
                <a:cs typeface="DM Sans Bold"/>
                <a:sym typeface="DM Sans Bold"/>
              </a:rPr>
              <a:t>Active Site Prediction: </a:t>
            </a:r>
            <a:r>
              <a:rPr lang="en-US" sz="3085">
                <a:solidFill>
                  <a:srgbClr val="28366E"/>
                </a:solidFill>
                <a:latin typeface="DM Sans"/>
                <a:ea typeface="DM Sans"/>
                <a:cs typeface="DM Sans"/>
                <a:sym typeface="DM Sans"/>
              </a:rPr>
              <a:t>Visualizes ligand binding sites essential for drug design.</a:t>
            </a:r>
          </a:p>
          <a:p>
            <a:pPr marL="666189" lvl="1" indent="-333094" algn="just">
              <a:lnSpc>
                <a:spcPts val="4011"/>
              </a:lnSpc>
              <a:buFont typeface="Arial"/>
              <a:buChar char="•"/>
            </a:pPr>
            <a:r>
              <a:rPr lang="en-US" sz="3085" b="1">
                <a:solidFill>
                  <a:srgbClr val="28366E"/>
                </a:solidFill>
                <a:latin typeface="DM Sans Bold"/>
                <a:ea typeface="DM Sans Bold"/>
                <a:cs typeface="DM Sans Bold"/>
                <a:sym typeface="DM Sans Bold"/>
              </a:rPr>
              <a:t>Therapeutic Targeting:</a:t>
            </a:r>
            <a:r>
              <a:rPr lang="en-US" sz="3085">
                <a:solidFill>
                  <a:srgbClr val="28366E"/>
                </a:solidFill>
                <a:latin typeface="DM Sans"/>
                <a:ea typeface="DM Sans"/>
                <a:cs typeface="DM Sans"/>
                <a:sym typeface="DM Sans"/>
              </a:rPr>
              <a:t> SIKs are linked to cancer, metabolism, and brain disorders—structure reveals druggable regions.</a:t>
            </a:r>
          </a:p>
          <a:p>
            <a:pPr marL="666189" lvl="1" indent="-333094" algn="just">
              <a:lnSpc>
                <a:spcPts val="4011"/>
              </a:lnSpc>
              <a:buFont typeface="Arial"/>
              <a:buChar char="•"/>
            </a:pPr>
            <a:r>
              <a:rPr lang="en-US" sz="3085" b="1">
                <a:solidFill>
                  <a:srgbClr val="28366E"/>
                </a:solidFill>
                <a:latin typeface="DM Sans Bold"/>
                <a:ea typeface="DM Sans Bold"/>
                <a:cs typeface="DM Sans Bold"/>
                <a:sym typeface="DM Sans Bold"/>
              </a:rPr>
              <a:t>Isoform Comparison:</a:t>
            </a:r>
            <a:r>
              <a:rPr lang="en-US" sz="3085">
                <a:solidFill>
                  <a:srgbClr val="28366E"/>
                </a:solidFill>
                <a:latin typeface="DM Sans"/>
                <a:ea typeface="DM Sans"/>
                <a:cs typeface="DM Sans"/>
                <a:sym typeface="DM Sans"/>
              </a:rPr>
              <a:t> Structural modeling aids in comparing SIK1 vs. SIK1B to understand functional differences.</a:t>
            </a:r>
          </a:p>
          <a:p>
            <a:pPr marL="666189" lvl="1" indent="-333094" algn="just">
              <a:lnSpc>
                <a:spcPts val="4011"/>
              </a:lnSpc>
              <a:buFont typeface="Arial"/>
              <a:buChar char="•"/>
            </a:pPr>
            <a:r>
              <a:rPr lang="en-US" sz="3085" b="1">
                <a:solidFill>
                  <a:srgbClr val="28366E"/>
                </a:solidFill>
                <a:latin typeface="DM Sans Bold"/>
                <a:ea typeface="DM Sans Bold"/>
                <a:cs typeface="DM Sans Bold"/>
                <a:sym typeface="DM Sans Bold"/>
              </a:rPr>
              <a:t>Mutation Impact Study: </a:t>
            </a:r>
            <a:r>
              <a:rPr lang="en-US" sz="3085">
                <a:solidFill>
                  <a:srgbClr val="28366E"/>
                </a:solidFill>
                <a:latin typeface="DM Sans"/>
                <a:ea typeface="DM Sans"/>
                <a:cs typeface="DM Sans"/>
                <a:sym typeface="DM Sans"/>
              </a:rPr>
              <a:t>Predicts effects of disease-related mutations on structure and function.</a:t>
            </a:r>
          </a:p>
          <a:p>
            <a:pPr algn="just">
              <a:lnSpc>
                <a:spcPts val="4011"/>
              </a:lnSpc>
            </a:pPr>
            <a:endParaRPr lang="en-US" sz="3085">
              <a:solidFill>
                <a:srgbClr val="28366E"/>
              </a:solidFill>
              <a:latin typeface="DM Sans"/>
              <a:ea typeface="DM Sans"/>
              <a:cs typeface="DM Sans"/>
              <a:sym typeface="DM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49389" y="0"/>
            <a:ext cx="18685461" cy="10710154"/>
            <a:chOff x="0" y="0"/>
            <a:chExt cx="4921274" cy="2820781"/>
          </a:xfrm>
        </p:grpSpPr>
        <p:sp>
          <p:nvSpPr>
            <p:cNvPr id="3" name="Freeform 3"/>
            <p:cNvSpPr/>
            <p:nvPr/>
          </p:nvSpPr>
          <p:spPr>
            <a:xfrm>
              <a:off x="0" y="0"/>
              <a:ext cx="4921274" cy="2820781"/>
            </a:xfrm>
            <a:custGeom>
              <a:avLst/>
              <a:gdLst/>
              <a:ahLst/>
              <a:cxnLst/>
              <a:rect l="l" t="t" r="r" b="b"/>
              <a:pathLst>
                <a:path w="4921274" h="2820781">
                  <a:moveTo>
                    <a:pt x="0" y="0"/>
                  </a:moveTo>
                  <a:lnTo>
                    <a:pt x="4921274" y="0"/>
                  </a:lnTo>
                  <a:lnTo>
                    <a:pt x="4921274" y="2820781"/>
                  </a:lnTo>
                  <a:lnTo>
                    <a:pt x="0" y="2820781"/>
                  </a:lnTo>
                  <a:close/>
                </a:path>
              </a:pathLst>
            </a:custGeom>
            <a:solidFill>
              <a:srgbClr val="28366E"/>
            </a:solidFill>
          </p:spPr>
        </p:sp>
        <p:sp>
          <p:nvSpPr>
            <p:cNvPr id="4" name="TextBox 4"/>
            <p:cNvSpPr txBox="1"/>
            <p:nvPr/>
          </p:nvSpPr>
          <p:spPr>
            <a:xfrm>
              <a:off x="0" y="9525"/>
              <a:ext cx="4921274" cy="2811256"/>
            </a:xfrm>
            <a:prstGeom prst="rect">
              <a:avLst/>
            </a:prstGeom>
          </p:spPr>
          <p:txBody>
            <a:bodyPr lIns="50800" tIns="50800" rIns="50800" bIns="50800" rtlCol="0" anchor="ctr"/>
            <a:lstStyle/>
            <a:p>
              <a:pPr algn="ctr">
                <a:lnSpc>
                  <a:spcPts val="2200"/>
                </a:lnSpc>
              </a:pPr>
              <a:endParaRPr/>
            </a:p>
          </p:txBody>
        </p:sp>
      </p:grpSp>
      <p:sp>
        <p:nvSpPr>
          <p:cNvPr id="5" name="TextBox 5"/>
          <p:cNvSpPr txBox="1"/>
          <p:nvPr/>
        </p:nvSpPr>
        <p:spPr>
          <a:xfrm>
            <a:off x="3638349" y="917346"/>
            <a:ext cx="10909985" cy="1190619"/>
          </a:xfrm>
          <a:prstGeom prst="rect">
            <a:avLst/>
          </a:prstGeom>
        </p:spPr>
        <p:txBody>
          <a:bodyPr lIns="0" tIns="0" rIns="0" bIns="0" rtlCol="0" anchor="t">
            <a:spAutoFit/>
          </a:bodyPr>
          <a:lstStyle/>
          <a:p>
            <a:pPr algn="ctr">
              <a:lnSpc>
                <a:spcPts val="8999"/>
              </a:lnSpc>
            </a:pPr>
            <a:r>
              <a:rPr lang="en-US" sz="8999" spc="-179">
                <a:solidFill>
                  <a:srgbClr val="FDBD27"/>
                </a:solidFill>
                <a:latin typeface="Handelson Four"/>
                <a:ea typeface="Handelson Four"/>
                <a:cs typeface="Handelson Four"/>
                <a:sym typeface="Handelson Four"/>
              </a:rPr>
              <a:t>DIFFERENT ISOFORMS OF SIKS</a:t>
            </a:r>
          </a:p>
        </p:txBody>
      </p:sp>
      <p:grpSp>
        <p:nvGrpSpPr>
          <p:cNvPr id="6" name="Group 6"/>
          <p:cNvGrpSpPr/>
          <p:nvPr/>
        </p:nvGrpSpPr>
        <p:grpSpPr>
          <a:xfrm>
            <a:off x="646247" y="3093984"/>
            <a:ext cx="764906" cy="759990"/>
            <a:chOff x="0" y="0"/>
            <a:chExt cx="918068" cy="912168"/>
          </a:xfrm>
        </p:grpSpPr>
        <p:sp>
          <p:nvSpPr>
            <p:cNvPr id="7" name="Freeform 7"/>
            <p:cNvSpPr/>
            <p:nvPr/>
          </p:nvSpPr>
          <p:spPr>
            <a:xfrm>
              <a:off x="0" y="0"/>
              <a:ext cx="918068" cy="912168"/>
            </a:xfrm>
            <a:custGeom>
              <a:avLst/>
              <a:gdLst/>
              <a:ahLst/>
              <a:cxnLst/>
              <a:rect l="l" t="t" r="r" b="b"/>
              <a:pathLst>
                <a:path w="918068" h="912168">
                  <a:moveTo>
                    <a:pt x="459034" y="0"/>
                  </a:moveTo>
                  <a:cubicBezTo>
                    <a:pt x="205517" y="0"/>
                    <a:pt x="0" y="204196"/>
                    <a:pt x="0" y="456084"/>
                  </a:cubicBezTo>
                  <a:cubicBezTo>
                    <a:pt x="0" y="707972"/>
                    <a:pt x="205517" y="912168"/>
                    <a:pt x="459034" y="912168"/>
                  </a:cubicBezTo>
                  <a:cubicBezTo>
                    <a:pt x="712552" y="912168"/>
                    <a:pt x="918068" y="707972"/>
                    <a:pt x="918068" y="456084"/>
                  </a:cubicBezTo>
                  <a:cubicBezTo>
                    <a:pt x="918068" y="204196"/>
                    <a:pt x="712552" y="0"/>
                    <a:pt x="459034" y="0"/>
                  </a:cubicBezTo>
                  <a:close/>
                </a:path>
              </a:pathLst>
            </a:custGeom>
            <a:solidFill>
              <a:srgbClr val="FDBD27"/>
            </a:solidFill>
            <a:ln cap="sq">
              <a:noFill/>
              <a:prstDash val="solid"/>
              <a:miter/>
            </a:ln>
          </p:spPr>
        </p:sp>
        <p:sp>
          <p:nvSpPr>
            <p:cNvPr id="8" name="TextBox 8"/>
            <p:cNvSpPr txBox="1"/>
            <p:nvPr/>
          </p:nvSpPr>
          <p:spPr>
            <a:xfrm>
              <a:off x="86069" y="37891"/>
              <a:ext cx="745931" cy="788762"/>
            </a:xfrm>
            <a:prstGeom prst="rect">
              <a:avLst/>
            </a:prstGeom>
          </p:spPr>
          <p:txBody>
            <a:bodyPr lIns="0" tIns="0" rIns="0" bIns="0" rtlCol="0" anchor="ctr"/>
            <a:lstStyle/>
            <a:p>
              <a:pPr marL="0" lvl="0" indent="0" algn="ctr">
                <a:lnSpc>
                  <a:spcPts val="4550"/>
                </a:lnSpc>
                <a:spcBef>
                  <a:spcPct val="0"/>
                </a:spcBef>
              </a:pPr>
              <a:r>
                <a:rPr lang="en-US" sz="3500" u="none" strike="noStrike">
                  <a:solidFill>
                    <a:srgbClr val="28366E"/>
                  </a:solidFill>
                  <a:latin typeface="Handelson Four"/>
                  <a:ea typeface="Handelson Four"/>
                  <a:cs typeface="Handelson Four"/>
                  <a:sym typeface="Handelson Four"/>
                </a:rPr>
                <a:t>01</a:t>
              </a:r>
            </a:p>
          </p:txBody>
        </p:sp>
      </p:grpSp>
      <p:grpSp>
        <p:nvGrpSpPr>
          <p:cNvPr id="9" name="Group 9"/>
          <p:cNvGrpSpPr/>
          <p:nvPr/>
        </p:nvGrpSpPr>
        <p:grpSpPr>
          <a:xfrm>
            <a:off x="5295660" y="3093984"/>
            <a:ext cx="764906" cy="759990"/>
            <a:chOff x="0" y="0"/>
            <a:chExt cx="918068" cy="912168"/>
          </a:xfrm>
        </p:grpSpPr>
        <p:sp>
          <p:nvSpPr>
            <p:cNvPr id="10" name="Freeform 10"/>
            <p:cNvSpPr/>
            <p:nvPr/>
          </p:nvSpPr>
          <p:spPr>
            <a:xfrm>
              <a:off x="0" y="0"/>
              <a:ext cx="918068" cy="912168"/>
            </a:xfrm>
            <a:custGeom>
              <a:avLst/>
              <a:gdLst/>
              <a:ahLst/>
              <a:cxnLst/>
              <a:rect l="l" t="t" r="r" b="b"/>
              <a:pathLst>
                <a:path w="918068" h="912168">
                  <a:moveTo>
                    <a:pt x="459034" y="0"/>
                  </a:moveTo>
                  <a:cubicBezTo>
                    <a:pt x="205517" y="0"/>
                    <a:pt x="0" y="204196"/>
                    <a:pt x="0" y="456084"/>
                  </a:cubicBezTo>
                  <a:cubicBezTo>
                    <a:pt x="0" y="707972"/>
                    <a:pt x="205517" y="912168"/>
                    <a:pt x="459034" y="912168"/>
                  </a:cubicBezTo>
                  <a:cubicBezTo>
                    <a:pt x="712552" y="912168"/>
                    <a:pt x="918068" y="707972"/>
                    <a:pt x="918068" y="456084"/>
                  </a:cubicBezTo>
                  <a:cubicBezTo>
                    <a:pt x="918068" y="204196"/>
                    <a:pt x="712552" y="0"/>
                    <a:pt x="459034" y="0"/>
                  </a:cubicBezTo>
                  <a:close/>
                </a:path>
              </a:pathLst>
            </a:custGeom>
            <a:solidFill>
              <a:srgbClr val="C7D2DD"/>
            </a:solidFill>
            <a:ln cap="sq">
              <a:noFill/>
              <a:prstDash val="solid"/>
              <a:miter/>
            </a:ln>
          </p:spPr>
        </p:sp>
        <p:sp>
          <p:nvSpPr>
            <p:cNvPr id="11" name="TextBox 11"/>
            <p:cNvSpPr txBox="1"/>
            <p:nvPr/>
          </p:nvSpPr>
          <p:spPr>
            <a:xfrm>
              <a:off x="86069" y="37891"/>
              <a:ext cx="745931" cy="788762"/>
            </a:xfrm>
            <a:prstGeom prst="rect">
              <a:avLst/>
            </a:prstGeom>
          </p:spPr>
          <p:txBody>
            <a:bodyPr lIns="0" tIns="0" rIns="0" bIns="0" rtlCol="0" anchor="ctr"/>
            <a:lstStyle/>
            <a:p>
              <a:pPr marL="0" lvl="0" indent="0" algn="ctr">
                <a:lnSpc>
                  <a:spcPts val="4550"/>
                </a:lnSpc>
                <a:spcBef>
                  <a:spcPct val="0"/>
                </a:spcBef>
              </a:pPr>
              <a:r>
                <a:rPr lang="en-US" sz="3500" u="none" strike="noStrike">
                  <a:solidFill>
                    <a:srgbClr val="28366E"/>
                  </a:solidFill>
                  <a:latin typeface="Handelson Four"/>
                  <a:ea typeface="Handelson Four"/>
                  <a:cs typeface="Handelson Four"/>
                  <a:sym typeface="Handelson Four"/>
                </a:rPr>
                <a:t>02</a:t>
              </a:r>
            </a:p>
          </p:txBody>
        </p:sp>
      </p:grpSp>
      <p:grpSp>
        <p:nvGrpSpPr>
          <p:cNvPr id="12" name="Group 12"/>
          <p:cNvGrpSpPr/>
          <p:nvPr/>
        </p:nvGrpSpPr>
        <p:grpSpPr>
          <a:xfrm>
            <a:off x="9904404" y="3093984"/>
            <a:ext cx="764906" cy="759990"/>
            <a:chOff x="0" y="0"/>
            <a:chExt cx="918068" cy="912168"/>
          </a:xfrm>
        </p:grpSpPr>
        <p:sp>
          <p:nvSpPr>
            <p:cNvPr id="13" name="Freeform 13"/>
            <p:cNvSpPr/>
            <p:nvPr/>
          </p:nvSpPr>
          <p:spPr>
            <a:xfrm>
              <a:off x="0" y="0"/>
              <a:ext cx="918068" cy="912168"/>
            </a:xfrm>
            <a:custGeom>
              <a:avLst/>
              <a:gdLst/>
              <a:ahLst/>
              <a:cxnLst/>
              <a:rect l="l" t="t" r="r" b="b"/>
              <a:pathLst>
                <a:path w="918068" h="912168">
                  <a:moveTo>
                    <a:pt x="459034" y="0"/>
                  </a:moveTo>
                  <a:cubicBezTo>
                    <a:pt x="205517" y="0"/>
                    <a:pt x="0" y="204196"/>
                    <a:pt x="0" y="456084"/>
                  </a:cubicBezTo>
                  <a:cubicBezTo>
                    <a:pt x="0" y="707972"/>
                    <a:pt x="205517" y="912168"/>
                    <a:pt x="459034" y="912168"/>
                  </a:cubicBezTo>
                  <a:cubicBezTo>
                    <a:pt x="712552" y="912168"/>
                    <a:pt x="918068" y="707972"/>
                    <a:pt x="918068" y="456084"/>
                  </a:cubicBezTo>
                  <a:cubicBezTo>
                    <a:pt x="918068" y="204196"/>
                    <a:pt x="712552" y="0"/>
                    <a:pt x="459034" y="0"/>
                  </a:cubicBezTo>
                  <a:close/>
                </a:path>
              </a:pathLst>
            </a:custGeom>
            <a:solidFill>
              <a:srgbClr val="AD7440"/>
            </a:solidFill>
            <a:ln cap="sq">
              <a:noFill/>
              <a:prstDash val="solid"/>
              <a:miter/>
            </a:ln>
          </p:spPr>
        </p:sp>
        <p:sp>
          <p:nvSpPr>
            <p:cNvPr id="14" name="TextBox 14"/>
            <p:cNvSpPr txBox="1"/>
            <p:nvPr/>
          </p:nvSpPr>
          <p:spPr>
            <a:xfrm>
              <a:off x="86069" y="37891"/>
              <a:ext cx="745931" cy="788762"/>
            </a:xfrm>
            <a:prstGeom prst="rect">
              <a:avLst/>
            </a:prstGeom>
          </p:spPr>
          <p:txBody>
            <a:bodyPr lIns="0" tIns="0" rIns="0" bIns="0" rtlCol="0" anchor="ctr"/>
            <a:lstStyle/>
            <a:p>
              <a:pPr marL="0" lvl="0" indent="0" algn="ctr">
                <a:lnSpc>
                  <a:spcPts val="4550"/>
                </a:lnSpc>
                <a:spcBef>
                  <a:spcPct val="0"/>
                </a:spcBef>
              </a:pPr>
              <a:r>
                <a:rPr lang="en-US" sz="3500" u="none" strike="noStrike">
                  <a:solidFill>
                    <a:srgbClr val="28366E"/>
                  </a:solidFill>
                  <a:latin typeface="Handelson Four"/>
                  <a:ea typeface="Handelson Four"/>
                  <a:cs typeface="Handelson Four"/>
                  <a:sym typeface="Handelson Four"/>
                </a:rPr>
                <a:t>03</a:t>
              </a:r>
            </a:p>
          </p:txBody>
        </p:sp>
      </p:grpSp>
      <p:grpSp>
        <p:nvGrpSpPr>
          <p:cNvPr id="15" name="Group 15"/>
          <p:cNvGrpSpPr/>
          <p:nvPr/>
        </p:nvGrpSpPr>
        <p:grpSpPr>
          <a:xfrm>
            <a:off x="427050" y="2827422"/>
            <a:ext cx="3877169" cy="6730483"/>
            <a:chOff x="0" y="0"/>
            <a:chExt cx="694745" cy="1206027"/>
          </a:xfrm>
        </p:grpSpPr>
        <p:sp>
          <p:nvSpPr>
            <p:cNvPr id="16" name="Freeform 16"/>
            <p:cNvSpPr/>
            <p:nvPr/>
          </p:nvSpPr>
          <p:spPr>
            <a:xfrm>
              <a:off x="0" y="0"/>
              <a:ext cx="694745" cy="1206027"/>
            </a:xfrm>
            <a:custGeom>
              <a:avLst/>
              <a:gdLst/>
              <a:ahLst/>
              <a:cxnLst/>
              <a:rect l="l" t="t" r="r" b="b"/>
              <a:pathLst>
                <a:path w="694745" h="1206027">
                  <a:moveTo>
                    <a:pt x="43930" y="0"/>
                  </a:moveTo>
                  <a:lnTo>
                    <a:pt x="650815" y="0"/>
                  </a:lnTo>
                  <a:cubicBezTo>
                    <a:pt x="675077" y="0"/>
                    <a:pt x="694745" y="19668"/>
                    <a:pt x="694745" y="43930"/>
                  </a:cubicBezTo>
                  <a:lnTo>
                    <a:pt x="694745" y="1162097"/>
                  </a:lnTo>
                  <a:cubicBezTo>
                    <a:pt x="694745" y="1186359"/>
                    <a:pt x="675077" y="1206027"/>
                    <a:pt x="650815" y="1206027"/>
                  </a:cubicBezTo>
                  <a:lnTo>
                    <a:pt x="43930" y="1206027"/>
                  </a:lnTo>
                  <a:cubicBezTo>
                    <a:pt x="19668" y="1206027"/>
                    <a:pt x="0" y="1186359"/>
                    <a:pt x="0" y="1162097"/>
                  </a:cubicBezTo>
                  <a:lnTo>
                    <a:pt x="0" y="43930"/>
                  </a:lnTo>
                  <a:cubicBezTo>
                    <a:pt x="0" y="19668"/>
                    <a:pt x="19668" y="0"/>
                    <a:pt x="43930" y="0"/>
                  </a:cubicBezTo>
                  <a:close/>
                </a:path>
              </a:pathLst>
            </a:custGeom>
            <a:solidFill>
              <a:srgbClr val="000000">
                <a:alpha val="0"/>
              </a:srgbClr>
            </a:solidFill>
            <a:ln w="38100" cap="rnd">
              <a:solidFill>
                <a:srgbClr val="FFFFFF"/>
              </a:solidFill>
              <a:prstDash val="sysDot"/>
              <a:round/>
            </a:ln>
          </p:spPr>
        </p:sp>
        <p:sp>
          <p:nvSpPr>
            <p:cNvPr id="17" name="TextBox 17"/>
            <p:cNvSpPr txBox="1"/>
            <p:nvPr/>
          </p:nvSpPr>
          <p:spPr>
            <a:xfrm>
              <a:off x="0" y="-28575"/>
              <a:ext cx="694745" cy="1234602"/>
            </a:xfrm>
            <a:prstGeom prst="rect">
              <a:avLst/>
            </a:prstGeom>
          </p:spPr>
          <p:txBody>
            <a:bodyPr lIns="50800" tIns="50800" rIns="50800" bIns="50800" rtlCol="0" anchor="ctr"/>
            <a:lstStyle/>
            <a:p>
              <a:pPr algn="ctr">
                <a:lnSpc>
                  <a:spcPts val="3249"/>
                </a:lnSpc>
              </a:pPr>
              <a:endParaRPr/>
            </a:p>
          </p:txBody>
        </p:sp>
      </p:grpSp>
      <p:sp>
        <p:nvSpPr>
          <p:cNvPr id="18" name="TextBox 18"/>
          <p:cNvSpPr txBox="1"/>
          <p:nvPr/>
        </p:nvSpPr>
        <p:spPr>
          <a:xfrm>
            <a:off x="1232536" y="4016593"/>
            <a:ext cx="2266198" cy="399834"/>
          </a:xfrm>
          <a:prstGeom prst="rect">
            <a:avLst/>
          </a:prstGeom>
        </p:spPr>
        <p:txBody>
          <a:bodyPr lIns="0" tIns="0" rIns="0" bIns="0" rtlCol="0" anchor="t">
            <a:spAutoFit/>
          </a:bodyPr>
          <a:lstStyle/>
          <a:p>
            <a:pPr algn="ctr">
              <a:lnSpc>
                <a:spcPts val="3238"/>
              </a:lnSpc>
            </a:pPr>
            <a:r>
              <a:rPr lang="en-US" sz="2312" b="1">
                <a:solidFill>
                  <a:srgbClr val="FDBD27"/>
                </a:solidFill>
                <a:latin typeface="Canva Sans Bold"/>
                <a:ea typeface="Canva Sans Bold"/>
                <a:cs typeface="Canva Sans Bold"/>
                <a:sym typeface="Canva Sans Bold"/>
              </a:rPr>
              <a:t>gene ID 150094</a:t>
            </a:r>
          </a:p>
        </p:txBody>
      </p:sp>
      <p:grpSp>
        <p:nvGrpSpPr>
          <p:cNvPr id="19" name="Group 19"/>
          <p:cNvGrpSpPr/>
          <p:nvPr/>
        </p:nvGrpSpPr>
        <p:grpSpPr>
          <a:xfrm>
            <a:off x="5068100" y="2827422"/>
            <a:ext cx="3877169" cy="6730483"/>
            <a:chOff x="0" y="0"/>
            <a:chExt cx="694745" cy="1206027"/>
          </a:xfrm>
        </p:grpSpPr>
        <p:sp>
          <p:nvSpPr>
            <p:cNvPr id="20" name="Freeform 20"/>
            <p:cNvSpPr/>
            <p:nvPr/>
          </p:nvSpPr>
          <p:spPr>
            <a:xfrm>
              <a:off x="0" y="0"/>
              <a:ext cx="694745" cy="1206027"/>
            </a:xfrm>
            <a:custGeom>
              <a:avLst/>
              <a:gdLst/>
              <a:ahLst/>
              <a:cxnLst/>
              <a:rect l="l" t="t" r="r" b="b"/>
              <a:pathLst>
                <a:path w="694745" h="1206027">
                  <a:moveTo>
                    <a:pt x="43930" y="0"/>
                  </a:moveTo>
                  <a:lnTo>
                    <a:pt x="650815" y="0"/>
                  </a:lnTo>
                  <a:cubicBezTo>
                    <a:pt x="675077" y="0"/>
                    <a:pt x="694745" y="19668"/>
                    <a:pt x="694745" y="43930"/>
                  </a:cubicBezTo>
                  <a:lnTo>
                    <a:pt x="694745" y="1162097"/>
                  </a:lnTo>
                  <a:cubicBezTo>
                    <a:pt x="694745" y="1186359"/>
                    <a:pt x="675077" y="1206027"/>
                    <a:pt x="650815" y="1206027"/>
                  </a:cubicBezTo>
                  <a:lnTo>
                    <a:pt x="43930" y="1206027"/>
                  </a:lnTo>
                  <a:cubicBezTo>
                    <a:pt x="19668" y="1206027"/>
                    <a:pt x="0" y="1186359"/>
                    <a:pt x="0" y="1162097"/>
                  </a:cubicBezTo>
                  <a:lnTo>
                    <a:pt x="0" y="43930"/>
                  </a:lnTo>
                  <a:cubicBezTo>
                    <a:pt x="0" y="19668"/>
                    <a:pt x="19668" y="0"/>
                    <a:pt x="43930" y="0"/>
                  </a:cubicBezTo>
                  <a:close/>
                </a:path>
              </a:pathLst>
            </a:custGeom>
            <a:solidFill>
              <a:srgbClr val="000000">
                <a:alpha val="0"/>
              </a:srgbClr>
            </a:solidFill>
            <a:ln w="38100" cap="rnd">
              <a:solidFill>
                <a:srgbClr val="FFFFFF"/>
              </a:solidFill>
              <a:prstDash val="sysDot"/>
              <a:round/>
            </a:ln>
          </p:spPr>
        </p:sp>
        <p:sp>
          <p:nvSpPr>
            <p:cNvPr id="21" name="TextBox 21"/>
            <p:cNvSpPr txBox="1"/>
            <p:nvPr/>
          </p:nvSpPr>
          <p:spPr>
            <a:xfrm>
              <a:off x="0" y="-28575"/>
              <a:ext cx="694745" cy="1234602"/>
            </a:xfrm>
            <a:prstGeom prst="rect">
              <a:avLst/>
            </a:prstGeom>
          </p:spPr>
          <p:txBody>
            <a:bodyPr lIns="50800" tIns="50800" rIns="50800" bIns="50800" rtlCol="0" anchor="ctr"/>
            <a:lstStyle/>
            <a:p>
              <a:pPr algn="ctr">
                <a:lnSpc>
                  <a:spcPts val="3249"/>
                </a:lnSpc>
              </a:pPr>
              <a:endParaRPr/>
            </a:p>
          </p:txBody>
        </p:sp>
      </p:grpSp>
      <p:grpSp>
        <p:nvGrpSpPr>
          <p:cNvPr id="22" name="Group 22"/>
          <p:cNvGrpSpPr/>
          <p:nvPr/>
        </p:nvGrpSpPr>
        <p:grpSpPr>
          <a:xfrm>
            <a:off x="9561504" y="2827422"/>
            <a:ext cx="3844950" cy="6730483"/>
            <a:chOff x="0" y="0"/>
            <a:chExt cx="688972" cy="1206027"/>
          </a:xfrm>
        </p:grpSpPr>
        <p:sp>
          <p:nvSpPr>
            <p:cNvPr id="23" name="Freeform 23"/>
            <p:cNvSpPr/>
            <p:nvPr/>
          </p:nvSpPr>
          <p:spPr>
            <a:xfrm>
              <a:off x="0" y="0"/>
              <a:ext cx="688972" cy="1206027"/>
            </a:xfrm>
            <a:custGeom>
              <a:avLst/>
              <a:gdLst/>
              <a:ahLst/>
              <a:cxnLst/>
              <a:rect l="l" t="t" r="r" b="b"/>
              <a:pathLst>
                <a:path w="688972" h="1206027">
                  <a:moveTo>
                    <a:pt x="44298" y="0"/>
                  </a:moveTo>
                  <a:lnTo>
                    <a:pt x="644674" y="0"/>
                  </a:lnTo>
                  <a:cubicBezTo>
                    <a:pt x="656423" y="0"/>
                    <a:pt x="667690" y="4667"/>
                    <a:pt x="675997" y="12974"/>
                  </a:cubicBezTo>
                  <a:cubicBezTo>
                    <a:pt x="684305" y="21282"/>
                    <a:pt x="688972" y="32549"/>
                    <a:pt x="688972" y="44298"/>
                  </a:cubicBezTo>
                  <a:lnTo>
                    <a:pt x="688972" y="1161729"/>
                  </a:lnTo>
                  <a:cubicBezTo>
                    <a:pt x="688972" y="1173478"/>
                    <a:pt x="684305" y="1184745"/>
                    <a:pt x="675997" y="1193052"/>
                  </a:cubicBezTo>
                  <a:cubicBezTo>
                    <a:pt x="667690" y="1201360"/>
                    <a:pt x="656423" y="1206027"/>
                    <a:pt x="644674" y="1206027"/>
                  </a:cubicBezTo>
                  <a:lnTo>
                    <a:pt x="44298" y="1206027"/>
                  </a:lnTo>
                  <a:cubicBezTo>
                    <a:pt x="32549" y="1206027"/>
                    <a:pt x="21282" y="1201360"/>
                    <a:pt x="12974" y="1193052"/>
                  </a:cubicBezTo>
                  <a:cubicBezTo>
                    <a:pt x="4667" y="1184745"/>
                    <a:pt x="0" y="1173478"/>
                    <a:pt x="0" y="1161729"/>
                  </a:cubicBezTo>
                  <a:lnTo>
                    <a:pt x="0" y="44298"/>
                  </a:lnTo>
                  <a:cubicBezTo>
                    <a:pt x="0" y="32549"/>
                    <a:pt x="4667" y="21282"/>
                    <a:pt x="12974" y="12974"/>
                  </a:cubicBezTo>
                  <a:cubicBezTo>
                    <a:pt x="21282" y="4667"/>
                    <a:pt x="32549" y="0"/>
                    <a:pt x="44298" y="0"/>
                  </a:cubicBezTo>
                  <a:close/>
                </a:path>
              </a:pathLst>
            </a:custGeom>
            <a:solidFill>
              <a:srgbClr val="000000">
                <a:alpha val="0"/>
              </a:srgbClr>
            </a:solidFill>
            <a:ln w="38100" cap="rnd">
              <a:solidFill>
                <a:srgbClr val="FFFFFF"/>
              </a:solidFill>
              <a:prstDash val="sysDot"/>
              <a:round/>
            </a:ln>
          </p:spPr>
        </p:sp>
        <p:sp>
          <p:nvSpPr>
            <p:cNvPr id="24" name="TextBox 24"/>
            <p:cNvSpPr txBox="1"/>
            <p:nvPr/>
          </p:nvSpPr>
          <p:spPr>
            <a:xfrm>
              <a:off x="0" y="-28575"/>
              <a:ext cx="688972" cy="1234602"/>
            </a:xfrm>
            <a:prstGeom prst="rect">
              <a:avLst/>
            </a:prstGeom>
          </p:spPr>
          <p:txBody>
            <a:bodyPr lIns="50800" tIns="50800" rIns="50800" bIns="50800" rtlCol="0" anchor="ctr"/>
            <a:lstStyle/>
            <a:p>
              <a:pPr algn="ctr">
                <a:lnSpc>
                  <a:spcPts val="3249"/>
                </a:lnSpc>
              </a:pPr>
              <a:endParaRPr/>
            </a:p>
          </p:txBody>
        </p:sp>
      </p:grpSp>
      <p:grpSp>
        <p:nvGrpSpPr>
          <p:cNvPr id="25" name="Group 25"/>
          <p:cNvGrpSpPr/>
          <p:nvPr/>
        </p:nvGrpSpPr>
        <p:grpSpPr>
          <a:xfrm>
            <a:off x="14054907" y="2827422"/>
            <a:ext cx="3877169" cy="6730483"/>
            <a:chOff x="0" y="0"/>
            <a:chExt cx="694745" cy="1206027"/>
          </a:xfrm>
        </p:grpSpPr>
        <p:sp>
          <p:nvSpPr>
            <p:cNvPr id="26" name="Freeform 26"/>
            <p:cNvSpPr/>
            <p:nvPr/>
          </p:nvSpPr>
          <p:spPr>
            <a:xfrm>
              <a:off x="0" y="0"/>
              <a:ext cx="694745" cy="1206027"/>
            </a:xfrm>
            <a:custGeom>
              <a:avLst/>
              <a:gdLst/>
              <a:ahLst/>
              <a:cxnLst/>
              <a:rect l="l" t="t" r="r" b="b"/>
              <a:pathLst>
                <a:path w="694745" h="1206027">
                  <a:moveTo>
                    <a:pt x="43930" y="0"/>
                  </a:moveTo>
                  <a:lnTo>
                    <a:pt x="650815" y="0"/>
                  </a:lnTo>
                  <a:cubicBezTo>
                    <a:pt x="675077" y="0"/>
                    <a:pt x="694745" y="19668"/>
                    <a:pt x="694745" y="43930"/>
                  </a:cubicBezTo>
                  <a:lnTo>
                    <a:pt x="694745" y="1162097"/>
                  </a:lnTo>
                  <a:cubicBezTo>
                    <a:pt x="694745" y="1186359"/>
                    <a:pt x="675077" y="1206027"/>
                    <a:pt x="650815" y="1206027"/>
                  </a:cubicBezTo>
                  <a:lnTo>
                    <a:pt x="43930" y="1206027"/>
                  </a:lnTo>
                  <a:cubicBezTo>
                    <a:pt x="19668" y="1206027"/>
                    <a:pt x="0" y="1186359"/>
                    <a:pt x="0" y="1162097"/>
                  </a:cubicBezTo>
                  <a:lnTo>
                    <a:pt x="0" y="43930"/>
                  </a:lnTo>
                  <a:cubicBezTo>
                    <a:pt x="0" y="19668"/>
                    <a:pt x="19668" y="0"/>
                    <a:pt x="43930" y="0"/>
                  </a:cubicBezTo>
                  <a:close/>
                </a:path>
              </a:pathLst>
            </a:custGeom>
            <a:solidFill>
              <a:srgbClr val="000000">
                <a:alpha val="0"/>
              </a:srgbClr>
            </a:solidFill>
            <a:ln w="38100" cap="rnd">
              <a:solidFill>
                <a:srgbClr val="FFFFFF"/>
              </a:solidFill>
              <a:prstDash val="sysDot"/>
              <a:round/>
            </a:ln>
          </p:spPr>
        </p:sp>
        <p:sp>
          <p:nvSpPr>
            <p:cNvPr id="27" name="TextBox 27"/>
            <p:cNvSpPr txBox="1"/>
            <p:nvPr/>
          </p:nvSpPr>
          <p:spPr>
            <a:xfrm>
              <a:off x="0" y="-28575"/>
              <a:ext cx="694745" cy="1234602"/>
            </a:xfrm>
            <a:prstGeom prst="rect">
              <a:avLst/>
            </a:prstGeom>
          </p:spPr>
          <p:txBody>
            <a:bodyPr lIns="50800" tIns="50800" rIns="50800" bIns="50800" rtlCol="0" anchor="ctr"/>
            <a:lstStyle/>
            <a:p>
              <a:pPr algn="ctr">
                <a:lnSpc>
                  <a:spcPts val="3249"/>
                </a:lnSpc>
              </a:pPr>
              <a:endParaRPr/>
            </a:p>
          </p:txBody>
        </p:sp>
      </p:grpSp>
      <p:sp>
        <p:nvSpPr>
          <p:cNvPr id="28" name="TextBox 28"/>
          <p:cNvSpPr txBox="1"/>
          <p:nvPr/>
        </p:nvSpPr>
        <p:spPr>
          <a:xfrm>
            <a:off x="5535279" y="4016593"/>
            <a:ext cx="2879880" cy="399834"/>
          </a:xfrm>
          <a:prstGeom prst="rect">
            <a:avLst/>
          </a:prstGeom>
        </p:spPr>
        <p:txBody>
          <a:bodyPr lIns="0" tIns="0" rIns="0" bIns="0" rtlCol="0" anchor="t">
            <a:spAutoFit/>
          </a:bodyPr>
          <a:lstStyle/>
          <a:p>
            <a:pPr algn="ctr">
              <a:lnSpc>
                <a:spcPts val="3238"/>
              </a:lnSpc>
            </a:pPr>
            <a:r>
              <a:rPr lang="en-US" sz="2312" b="1">
                <a:solidFill>
                  <a:srgbClr val="FDBD27"/>
                </a:solidFill>
                <a:latin typeface="Canva Sans Bold"/>
                <a:ea typeface="Canva Sans Bold"/>
                <a:cs typeface="Canva Sans Bold"/>
                <a:sym typeface="Canva Sans Bold"/>
              </a:rPr>
              <a:t>gene ID 1027244284</a:t>
            </a:r>
          </a:p>
        </p:txBody>
      </p:sp>
      <p:sp>
        <p:nvSpPr>
          <p:cNvPr id="29" name="TextBox 29"/>
          <p:cNvSpPr txBox="1"/>
          <p:nvPr/>
        </p:nvSpPr>
        <p:spPr>
          <a:xfrm>
            <a:off x="10482191" y="4016593"/>
            <a:ext cx="2003577" cy="399834"/>
          </a:xfrm>
          <a:prstGeom prst="rect">
            <a:avLst/>
          </a:prstGeom>
        </p:spPr>
        <p:txBody>
          <a:bodyPr lIns="0" tIns="0" rIns="0" bIns="0" rtlCol="0" anchor="t">
            <a:spAutoFit/>
          </a:bodyPr>
          <a:lstStyle/>
          <a:p>
            <a:pPr algn="ctr">
              <a:lnSpc>
                <a:spcPts val="3238"/>
              </a:lnSpc>
            </a:pPr>
            <a:r>
              <a:rPr lang="en-US" sz="2312" b="1">
                <a:solidFill>
                  <a:srgbClr val="FDBD27"/>
                </a:solidFill>
                <a:latin typeface="Canva Sans Bold"/>
                <a:ea typeface="Canva Sans Bold"/>
                <a:cs typeface="Canva Sans Bold"/>
                <a:sym typeface="Canva Sans Bold"/>
              </a:rPr>
              <a:t>gene ID 23235</a:t>
            </a:r>
          </a:p>
        </p:txBody>
      </p:sp>
      <p:sp>
        <p:nvSpPr>
          <p:cNvPr id="30" name="TextBox 30"/>
          <p:cNvSpPr txBox="1"/>
          <p:nvPr/>
        </p:nvSpPr>
        <p:spPr>
          <a:xfrm>
            <a:off x="15111762" y="4016593"/>
            <a:ext cx="1991820" cy="399834"/>
          </a:xfrm>
          <a:prstGeom prst="rect">
            <a:avLst/>
          </a:prstGeom>
        </p:spPr>
        <p:txBody>
          <a:bodyPr lIns="0" tIns="0" rIns="0" bIns="0" rtlCol="0" anchor="t">
            <a:spAutoFit/>
          </a:bodyPr>
          <a:lstStyle/>
          <a:p>
            <a:pPr algn="ctr">
              <a:lnSpc>
                <a:spcPts val="3238"/>
              </a:lnSpc>
            </a:pPr>
            <a:r>
              <a:rPr lang="en-US" sz="2312" b="1">
                <a:solidFill>
                  <a:srgbClr val="FDBD27"/>
                </a:solidFill>
                <a:latin typeface="Canva Sans Bold"/>
                <a:ea typeface="Canva Sans Bold"/>
                <a:cs typeface="Canva Sans Bold"/>
                <a:sym typeface="Canva Sans Bold"/>
              </a:rPr>
              <a:t>gene ID 23387</a:t>
            </a:r>
          </a:p>
        </p:txBody>
      </p:sp>
      <p:grpSp>
        <p:nvGrpSpPr>
          <p:cNvPr id="31" name="Group 31"/>
          <p:cNvGrpSpPr/>
          <p:nvPr/>
        </p:nvGrpSpPr>
        <p:grpSpPr>
          <a:xfrm>
            <a:off x="14346856" y="3093984"/>
            <a:ext cx="764906" cy="759990"/>
            <a:chOff x="0" y="0"/>
            <a:chExt cx="918068" cy="912168"/>
          </a:xfrm>
        </p:grpSpPr>
        <p:sp>
          <p:nvSpPr>
            <p:cNvPr id="32" name="Freeform 32"/>
            <p:cNvSpPr/>
            <p:nvPr/>
          </p:nvSpPr>
          <p:spPr>
            <a:xfrm>
              <a:off x="0" y="0"/>
              <a:ext cx="918068" cy="912168"/>
            </a:xfrm>
            <a:custGeom>
              <a:avLst/>
              <a:gdLst/>
              <a:ahLst/>
              <a:cxnLst/>
              <a:rect l="l" t="t" r="r" b="b"/>
              <a:pathLst>
                <a:path w="918068" h="912168">
                  <a:moveTo>
                    <a:pt x="459034" y="0"/>
                  </a:moveTo>
                  <a:cubicBezTo>
                    <a:pt x="205517" y="0"/>
                    <a:pt x="0" y="204196"/>
                    <a:pt x="0" y="456084"/>
                  </a:cubicBezTo>
                  <a:cubicBezTo>
                    <a:pt x="0" y="707972"/>
                    <a:pt x="205517" y="912168"/>
                    <a:pt x="459034" y="912168"/>
                  </a:cubicBezTo>
                  <a:cubicBezTo>
                    <a:pt x="712552" y="912168"/>
                    <a:pt x="918068" y="707972"/>
                    <a:pt x="918068" y="456084"/>
                  </a:cubicBezTo>
                  <a:cubicBezTo>
                    <a:pt x="918068" y="204196"/>
                    <a:pt x="712552" y="0"/>
                    <a:pt x="459034" y="0"/>
                  </a:cubicBezTo>
                  <a:close/>
                </a:path>
              </a:pathLst>
            </a:custGeom>
            <a:solidFill>
              <a:srgbClr val="E76A35"/>
            </a:solidFill>
            <a:ln cap="sq">
              <a:noFill/>
              <a:prstDash val="solid"/>
              <a:miter/>
            </a:ln>
          </p:spPr>
        </p:sp>
        <p:sp>
          <p:nvSpPr>
            <p:cNvPr id="33" name="TextBox 33"/>
            <p:cNvSpPr txBox="1"/>
            <p:nvPr/>
          </p:nvSpPr>
          <p:spPr>
            <a:xfrm>
              <a:off x="86069" y="37891"/>
              <a:ext cx="745931" cy="788762"/>
            </a:xfrm>
            <a:prstGeom prst="rect">
              <a:avLst/>
            </a:prstGeom>
          </p:spPr>
          <p:txBody>
            <a:bodyPr lIns="0" tIns="0" rIns="0" bIns="0" rtlCol="0" anchor="ctr"/>
            <a:lstStyle/>
            <a:p>
              <a:pPr marL="0" lvl="0" indent="0" algn="ctr">
                <a:lnSpc>
                  <a:spcPts val="4550"/>
                </a:lnSpc>
                <a:spcBef>
                  <a:spcPct val="0"/>
                </a:spcBef>
              </a:pPr>
              <a:r>
                <a:rPr lang="en-US" sz="3500" u="none" strike="noStrike">
                  <a:solidFill>
                    <a:srgbClr val="28366E"/>
                  </a:solidFill>
                  <a:latin typeface="Handelson Four"/>
                  <a:ea typeface="Handelson Four"/>
                  <a:cs typeface="Handelson Four"/>
                  <a:sym typeface="Handelson Four"/>
                </a:rPr>
                <a:t>04</a:t>
              </a:r>
            </a:p>
          </p:txBody>
        </p:sp>
      </p:grpSp>
      <p:sp>
        <p:nvSpPr>
          <p:cNvPr id="34" name="TextBox 34"/>
          <p:cNvSpPr txBox="1"/>
          <p:nvPr/>
        </p:nvSpPr>
        <p:spPr>
          <a:xfrm>
            <a:off x="1744337" y="3039481"/>
            <a:ext cx="1894012" cy="820738"/>
          </a:xfrm>
          <a:prstGeom prst="rect">
            <a:avLst/>
          </a:prstGeom>
        </p:spPr>
        <p:txBody>
          <a:bodyPr wrap="square" lIns="0" tIns="0" rIns="0" bIns="0" rtlCol="0" anchor="t">
            <a:spAutoFit/>
          </a:bodyPr>
          <a:lstStyle/>
          <a:p>
            <a:pPr algn="ctr">
              <a:lnSpc>
                <a:spcPts val="6440"/>
              </a:lnSpc>
            </a:pPr>
            <a:r>
              <a:rPr lang="en-US" sz="4600" b="1" dirty="0">
                <a:solidFill>
                  <a:srgbClr val="FAFAF2"/>
                </a:solidFill>
                <a:latin typeface="Canva Sans Bold"/>
                <a:ea typeface="Canva Sans Bold"/>
                <a:cs typeface="Canva Sans Bold"/>
                <a:sym typeface="Canva Sans Bold"/>
              </a:rPr>
              <a:t>SIK1</a:t>
            </a:r>
          </a:p>
        </p:txBody>
      </p:sp>
      <p:sp>
        <p:nvSpPr>
          <p:cNvPr id="35" name="TextBox 35"/>
          <p:cNvSpPr txBox="1"/>
          <p:nvPr/>
        </p:nvSpPr>
        <p:spPr>
          <a:xfrm>
            <a:off x="6279089" y="3070702"/>
            <a:ext cx="2152161" cy="820738"/>
          </a:xfrm>
          <a:prstGeom prst="rect">
            <a:avLst/>
          </a:prstGeom>
        </p:spPr>
        <p:txBody>
          <a:bodyPr wrap="square" lIns="0" tIns="0" rIns="0" bIns="0" rtlCol="0" anchor="t">
            <a:spAutoFit/>
          </a:bodyPr>
          <a:lstStyle/>
          <a:p>
            <a:pPr algn="ctr">
              <a:lnSpc>
                <a:spcPts val="6440"/>
              </a:lnSpc>
            </a:pPr>
            <a:r>
              <a:rPr lang="en-US" sz="4600" b="1" dirty="0">
                <a:solidFill>
                  <a:srgbClr val="FAFAF2"/>
                </a:solidFill>
                <a:latin typeface="Canva Sans Bold"/>
                <a:ea typeface="Canva Sans Bold"/>
                <a:cs typeface="Canva Sans Bold"/>
                <a:sym typeface="Canva Sans Bold"/>
              </a:rPr>
              <a:t>SIK1B</a:t>
            </a:r>
          </a:p>
        </p:txBody>
      </p:sp>
      <p:sp>
        <p:nvSpPr>
          <p:cNvPr id="36" name="TextBox 36"/>
          <p:cNvSpPr txBox="1"/>
          <p:nvPr/>
        </p:nvSpPr>
        <p:spPr>
          <a:xfrm>
            <a:off x="15511514" y="3039481"/>
            <a:ext cx="1279922" cy="783272"/>
          </a:xfrm>
          <a:prstGeom prst="rect">
            <a:avLst/>
          </a:prstGeom>
        </p:spPr>
        <p:txBody>
          <a:bodyPr lIns="0" tIns="0" rIns="0" bIns="0" rtlCol="0" anchor="t">
            <a:spAutoFit/>
          </a:bodyPr>
          <a:lstStyle/>
          <a:p>
            <a:pPr algn="ctr">
              <a:lnSpc>
                <a:spcPts val="6440"/>
              </a:lnSpc>
            </a:pPr>
            <a:r>
              <a:rPr lang="en-US" sz="4600" b="1" dirty="0">
                <a:solidFill>
                  <a:srgbClr val="FAFAF2"/>
                </a:solidFill>
                <a:latin typeface="Canva Sans Bold"/>
                <a:ea typeface="Canva Sans Bold"/>
                <a:cs typeface="Canva Sans Bold"/>
                <a:sym typeface="Canva Sans Bold"/>
              </a:rPr>
              <a:t>SIK3</a:t>
            </a:r>
          </a:p>
        </p:txBody>
      </p:sp>
      <p:sp>
        <p:nvSpPr>
          <p:cNvPr id="37" name="TextBox 37"/>
          <p:cNvSpPr txBox="1"/>
          <p:nvPr/>
        </p:nvSpPr>
        <p:spPr>
          <a:xfrm>
            <a:off x="11015924" y="3039481"/>
            <a:ext cx="1709476" cy="820738"/>
          </a:xfrm>
          <a:prstGeom prst="rect">
            <a:avLst/>
          </a:prstGeom>
        </p:spPr>
        <p:txBody>
          <a:bodyPr wrap="square" lIns="0" tIns="0" rIns="0" bIns="0" rtlCol="0" anchor="t">
            <a:spAutoFit/>
          </a:bodyPr>
          <a:lstStyle/>
          <a:p>
            <a:pPr algn="ctr">
              <a:lnSpc>
                <a:spcPts val="6440"/>
              </a:lnSpc>
            </a:pPr>
            <a:r>
              <a:rPr lang="en-US" sz="4600" b="1" dirty="0">
                <a:solidFill>
                  <a:srgbClr val="FAFAF2"/>
                </a:solidFill>
                <a:latin typeface="Canva Sans Bold"/>
                <a:ea typeface="Canva Sans Bold"/>
                <a:cs typeface="Canva Sans Bold"/>
                <a:sym typeface="Canva Sans Bold"/>
              </a:rPr>
              <a:t>SIK2</a:t>
            </a:r>
          </a:p>
        </p:txBody>
      </p:sp>
      <p:sp>
        <p:nvSpPr>
          <p:cNvPr id="38" name="TextBox 38"/>
          <p:cNvSpPr txBox="1"/>
          <p:nvPr/>
        </p:nvSpPr>
        <p:spPr>
          <a:xfrm>
            <a:off x="784364" y="4734960"/>
            <a:ext cx="3162542" cy="4173056"/>
          </a:xfrm>
          <a:prstGeom prst="rect">
            <a:avLst/>
          </a:prstGeom>
        </p:spPr>
        <p:txBody>
          <a:bodyPr lIns="0" tIns="0" rIns="0" bIns="0" rtlCol="0" anchor="t">
            <a:spAutoFit/>
          </a:bodyPr>
          <a:lstStyle/>
          <a:p>
            <a:pPr algn="ctr">
              <a:lnSpc>
                <a:spcPts val="4139"/>
              </a:lnSpc>
            </a:pPr>
            <a:r>
              <a:rPr lang="en-US" sz="2956" b="1">
                <a:solidFill>
                  <a:srgbClr val="FFFFFF"/>
                </a:solidFill>
                <a:latin typeface="Canva Sans Bold"/>
                <a:ea typeface="Canva Sans Bold"/>
                <a:cs typeface="Canva Sans Bold"/>
                <a:sym typeface="Canva Sans Bold"/>
              </a:rPr>
              <a:t>Involved in regulating energy metabolism and tumor suppression, particularly in lung cancer</a:t>
            </a:r>
          </a:p>
        </p:txBody>
      </p:sp>
      <p:sp>
        <p:nvSpPr>
          <p:cNvPr id="39" name="TextBox 39"/>
          <p:cNvSpPr txBox="1"/>
          <p:nvPr/>
        </p:nvSpPr>
        <p:spPr>
          <a:xfrm>
            <a:off x="9918818" y="4734960"/>
            <a:ext cx="3162542" cy="3125306"/>
          </a:xfrm>
          <a:prstGeom prst="rect">
            <a:avLst/>
          </a:prstGeom>
        </p:spPr>
        <p:txBody>
          <a:bodyPr lIns="0" tIns="0" rIns="0" bIns="0" rtlCol="0" anchor="t">
            <a:spAutoFit/>
          </a:bodyPr>
          <a:lstStyle/>
          <a:p>
            <a:pPr algn="ctr">
              <a:lnSpc>
                <a:spcPts val="4139"/>
              </a:lnSpc>
            </a:pPr>
            <a:r>
              <a:rPr lang="en-US" sz="2956" b="1">
                <a:solidFill>
                  <a:srgbClr val="FFFFFF"/>
                </a:solidFill>
                <a:latin typeface="Canva Sans Bold"/>
                <a:ea typeface="Canva Sans Bold"/>
                <a:cs typeface="Canva Sans Bold"/>
                <a:sym typeface="Canva Sans Bold"/>
              </a:rPr>
              <a:t>Primarily associated with lipid and glucose metabolism, particularly in ovarian cancer.</a:t>
            </a:r>
          </a:p>
        </p:txBody>
      </p:sp>
      <p:sp>
        <p:nvSpPr>
          <p:cNvPr id="40" name="TextBox 40"/>
          <p:cNvSpPr txBox="1"/>
          <p:nvPr/>
        </p:nvSpPr>
        <p:spPr>
          <a:xfrm>
            <a:off x="14412221" y="4734960"/>
            <a:ext cx="3162542" cy="3649181"/>
          </a:xfrm>
          <a:prstGeom prst="rect">
            <a:avLst/>
          </a:prstGeom>
        </p:spPr>
        <p:txBody>
          <a:bodyPr lIns="0" tIns="0" rIns="0" bIns="0" rtlCol="0" anchor="t">
            <a:spAutoFit/>
          </a:bodyPr>
          <a:lstStyle/>
          <a:p>
            <a:pPr algn="ctr">
              <a:lnSpc>
                <a:spcPts val="4139"/>
              </a:lnSpc>
            </a:pPr>
            <a:r>
              <a:rPr lang="en-US" sz="2956" b="1">
                <a:solidFill>
                  <a:srgbClr val="FFFFFF"/>
                </a:solidFill>
                <a:latin typeface="Canva Sans Bold"/>
                <a:ea typeface="Canva Sans Bold"/>
                <a:cs typeface="Canva Sans Bold"/>
                <a:sym typeface="Canva Sans Bold"/>
              </a:rPr>
              <a:t>Plays a role in lipid metabolism and inflammation suppression, especially in macrophages.</a:t>
            </a:r>
          </a:p>
        </p:txBody>
      </p:sp>
      <p:sp>
        <p:nvSpPr>
          <p:cNvPr id="41" name="TextBox 41"/>
          <p:cNvSpPr txBox="1"/>
          <p:nvPr/>
        </p:nvSpPr>
        <p:spPr>
          <a:xfrm>
            <a:off x="5535279" y="4734960"/>
            <a:ext cx="3162542" cy="2601431"/>
          </a:xfrm>
          <a:prstGeom prst="rect">
            <a:avLst/>
          </a:prstGeom>
        </p:spPr>
        <p:txBody>
          <a:bodyPr lIns="0" tIns="0" rIns="0" bIns="0" rtlCol="0" anchor="t">
            <a:spAutoFit/>
          </a:bodyPr>
          <a:lstStyle/>
          <a:p>
            <a:pPr algn="ctr">
              <a:lnSpc>
                <a:spcPts val="4139"/>
              </a:lnSpc>
            </a:pPr>
            <a:r>
              <a:rPr lang="en-US" sz="2956" b="1">
                <a:solidFill>
                  <a:srgbClr val="FFFFFF"/>
                </a:solidFill>
                <a:latin typeface="Canva Sans Bold"/>
                <a:ea typeface="Canva Sans Bold"/>
                <a:cs typeface="Canva Sans Bold"/>
                <a:sym typeface="Canva Sans Bold"/>
              </a:rPr>
              <a:t>An isoform of SIK1, its structure is not well-characterized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8366E"/>
        </a:solidFill>
        <a:effectLst/>
      </p:bgPr>
    </p:bg>
    <p:spTree>
      <p:nvGrpSpPr>
        <p:cNvPr id="1" name=""/>
        <p:cNvGrpSpPr/>
        <p:nvPr/>
      </p:nvGrpSpPr>
      <p:grpSpPr>
        <a:xfrm>
          <a:off x="0" y="0"/>
          <a:ext cx="0" cy="0"/>
          <a:chOff x="0" y="0"/>
          <a:chExt cx="0" cy="0"/>
        </a:xfrm>
      </p:grpSpPr>
      <p:sp>
        <p:nvSpPr>
          <p:cNvPr id="2" name="Freeform 2"/>
          <p:cNvSpPr/>
          <p:nvPr/>
        </p:nvSpPr>
        <p:spPr>
          <a:xfrm>
            <a:off x="15867454" y="320278"/>
            <a:ext cx="2420546" cy="2099273"/>
          </a:xfrm>
          <a:custGeom>
            <a:avLst/>
            <a:gdLst/>
            <a:ahLst/>
            <a:cxnLst/>
            <a:rect l="l" t="t" r="r" b="b"/>
            <a:pathLst>
              <a:path w="2420546" h="2099273">
                <a:moveTo>
                  <a:pt x="0" y="0"/>
                </a:moveTo>
                <a:lnTo>
                  <a:pt x="2420546" y="0"/>
                </a:lnTo>
                <a:lnTo>
                  <a:pt x="2420546" y="2099273"/>
                </a:lnTo>
                <a:lnTo>
                  <a:pt x="0" y="2099273"/>
                </a:lnTo>
                <a:lnTo>
                  <a:pt x="0" y="0"/>
                </a:lnTo>
                <a:close/>
              </a:path>
            </a:pathLst>
          </a:custGeom>
          <a:blipFill>
            <a:blip r:embed="rId2">
              <a:alphaModFix amt="44999"/>
              <a:extLst>
                <a:ext uri="{96DAC541-7B7A-43D3-8B79-37D633B846F1}">
                  <asvg:svgBlip xmlns:asvg="http://schemas.microsoft.com/office/drawing/2016/SVG/main" xmlns="" r:embed="rId3"/>
                </a:ext>
              </a:extLst>
            </a:blip>
            <a:stretch>
              <a:fillRect/>
            </a:stretch>
          </a:blipFill>
        </p:spPr>
      </p:sp>
      <p:grpSp>
        <p:nvGrpSpPr>
          <p:cNvPr id="3" name="Group 3"/>
          <p:cNvGrpSpPr/>
          <p:nvPr/>
        </p:nvGrpSpPr>
        <p:grpSpPr>
          <a:xfrm>
            <a:off x="8072593" y="587819"/>
            <a:ext cx="9339356" cy="9054311"/>
            <a:chOff x="0" y="0"/>
            <a:chExt cx="1673507" cy="1622430"/>
          </a:xfrm>
        </p:grpSpPr>
        <p:sp>
          <p:nvSpPr>
            <p:cNvPr id="4" name="Freeform 4"/>
            <p:cNvSpPr/>
            <p:nvPr/>
          </p:nvSpPr>
          <p:spPr>
            <a:xfrm>
              <a:off x="0" y="0"/>
              <a:ext cx="1673507" cy="1622430"/>
            </a:xfrm>
            <a:custGeom>
              <a:avLst/>
              <a:gdLst/>
              <a:ahLst/>
              <a:cxnLst/>
              <a:rect l="l" t="t" r="r" b="b"/>
              <a:pathLst>
                <a:path w="1673507" h="1622430">
                  <a:moveTo>
                    <a:pt x="18237" y="0"/>
                  </a:moveTo>
                  <a:lnTo>
                    <a:pt x="1655270" y="0"/>
                  </a:lnTo>
                  <a:cubicBezTo>
                    <a:pt x="1660107" y="0"/>
                    <a:pt x="1664745" y="1921"/>
                    <a:pt x="1668166" y="5342"/>
                  </a:cubicBezTo>
                  <a:cubicBezTo>
                    <a:pt x="1671586" y="8762"/>
                    <a:pt x="1673507" y="13400"/>
                    <a:pt x="1673507" y="18237"/>
                  </a:cubicBezTo>
                  <a:lnTo>
                    <a:pt x="1673507" y="1604193"/>
                  </a:lnTo>
                  <a:cubicBezTo>
                    <a:pt x="1673507" y="1614265"/>
                    <a:pt x="1665342" y="1622430"/>
                    <a:pt x="1655270" y="1622430"/>
                  </a:cubicBezTo>
                  <a:lnTo>
                    <a:pt x="18237" y="1622430"/>
                  </a:lnTo>
                  <a:cubicBezTo>
                    <a:pt x="8165" y="1622430"/>
                    <a:pt x="0" y="1614265"/>
                    <a:pt x="0" y="1604193"/>
                  </a:cubicBezTo>
                  <a:lnTo>
                    <a:pt x="0" y="18237"/>
                  </a:lnTo>
                  <a:cubicBezTo>
                    <a:pt x="0" y="8165"/>
                    <a:pt x="8165" y="0"/>
                    <a:pt x="18237" y="0"/>
                  </a:cubicBezTo>
                  <a:close/>
                </a:path>
              </a:pathLst>
            </a:custGeom>
            <a:solidFill>
              <a:srgbClr val="FAFAF2"/>
            </a:solidFill>
            <a:ln w="38100" cap="rnd">
              <a:solidFill>
                <a:srgbClr val="28366E"/>
              </a:solidFill>
              <a:prstDash val="sysDot"/>
              <a:round/>
            </a:ln>
          </p:spPr>
        </p:sp>
        <p:sp>
          <p:nvSpPr>
            <p:cNvPr id="5" name="TextBox 5"/>
            <p:cNvSpPr txBox="1"/>
            <p:nvPr/>
          </p:nvSpPr>
          <p:spPr>
            <a:xfrm>
              <a:off x="0" y="-28575"/>
              <a:ext cx="1673507" cy="1651005"/>
            </a:xfrm>
            <a:prstGeom prst="rect">
              <a:avLst/>
            </a:prstGeom>
          </p:spPr>
          <p:txBody>
            <a:bodyPr lIns="50800" tIns="50800" rIns="50800" bIns="50800" rtlCol="0" anchor="ctr"/>
            <a:lstStyle/>
            <a:p>
              <a:pPr algn="r">
                <a:lnSpc>
                  <a:spcPts val="3249"/>
                </a:lnSpc>
              </a:pPr>
              <a:endParaRPr/>
            </a:p>
          </p:txBody>
        </p:sp>
      </p:grpSp>
      <p:grpSp>
        <p:nvGrpSpPr>
          <p:cNvPr id="6" name="Group 6"/>
          <p:cNvGrpSpPr/>
          <p:nvPr/>
        </p:nvGrpSpPr>
        <p:grpSpPr>
          <a:xfrm>
            <a:off x="1028700" y="1369914"/>
            <a:ext cx="5853904" cy="7357941"/>
            <a:chOff x="0" y="0"/>
            <a:chExt cx="7805205" cy="9810588"/>
          </a:xfrm>
        </p:grpSpPr>
        <p:sp>
          <p:nvSpPr>
            <p:cNvPr id="7" name="TextBox 7"/>
            <p:cNvSpPr txBox="1"/>
            <p:nvPr/>
          </p:nvSpPr>
          <p:spPr>
            <a:xfrm>
              <a:off x="0" y="171450"/>
              <a:ext cx="7805205" cy="3155942"/>
            </a:xfrm>
            <a:prstGeom prst="rect">
              <a:avLst/>
            </a:prstGeom>
          </p:spPr>
          <p:txBody>
            <a:bodyPr lIns="0" tIns="0" rIns="0" bIns="0" rtlCol="0" anchor="t">
              <a:spAutoFit/>
            </a:bodyPr>
            <a:lstStyle/>
            <a:p>
              <a:pPr algn="l">
                <a:lnSpc>
                  <a:spcPts val="8999"/>
                </a:lnSpc>
              </a:pPr>
              <a:r>
                <a:rPr lang="en-US" sz="8999" spc="-179">
                  <a:solidFill>
                    <a:srgbClr val="85AECC"/>
                  </a:solidFill>
                  <a:latin typeface="Handelson Four"/>
                  <a:ea typeface="Handelson Four"/>
                  <a:cs typeface="Handelson Four"/>
                  <a:sym typeface="Handelson Four"/>
                </a:rPr>
                <a:t>HOMOLOGY MODELLING</a:t>
              </a:r>
            </a:p>
          </p:txBody>
        </p:sp>
        <p:sp>
          <p:nvSpPr>
            <p:cNvPr id="8" name="TextBox 8"/>
            <p:cNvSpPr txBox="1"/>
            <p:nvPr/>
          </p:nvSpPr>
          <p:spPr>
            <a:xfrm>
              <a:off x="0" y="3985733"/>
              <a:ext cx="7805205" cy="5824855"/>
            </a:xfrm>
            <a:prstGeom prst="rect">
              <a:avLst/>
            </a:prstGeom>
          </p:spPr>
          <p:txBody>
            <a:bodyPr lIns="0" tIns="0" rIns="0" bIns="0" rtlCol="0" anchor="t">
              <a:spAutoFit/>
            </a:bodyPr>
            <a:lstStyle/>
            <a:p>
              <a:pPr algn="just">
                <a:lnSpc>
                  <a:spcPts val="3510"/>
                </a:lnSpc>
              </a:pPr>
              <a:r>
                <a:rPr lang="en-US" sz="2700">
                  <a:solidFill>
                    <a:srgbClr val="FFFFFF"/>
                  </a:solidFill>
                  <a:latin typeface="DM Sans"/>
                  <a:ea typeface="DM Sans"/>
                  <a:cs typeface="DM Sans"/>
                  <a:sym typeface="DM Sans"/>
                </a:rPr>
                <a:t>Homology modeling is a computational technique used to predict the 3D structure of a protein based on the known structure of a similar (homologous) protein. By aligning the target protein sequence with a template, this method builds a model that helps understand the protein’s function and potential interactions.</a:t>
              </a:r>
            </a:p>
          </p:txBody>
        </p:sp>
      </p:grpSp>
      <p:sp>
        <p:nvSpPr>
          <p:cNvPr id="9" name="TextBox 9"/>
          <p:cNvSpPr txBox="1"/>
          <p:nvPr/>
        </p:nvSpPr>
        <p:spPr>
          <a:xfrm>
            <a:off x="10046970" y="859266"/>
            <a:ext cx="5225490" cy="565150"/>
          </a:xfrm>
          <a:prstGeom prst="rect">
            <a:avLst/>
          </a:prstGeom>
        </p:spPr>
        <p:txBody>
          <a:bodyPr lIns="0" tIns="0" rIns="0" bIns="0" rtlCol="0" anchor="t">
            <a:spAutoFit/>
          </a:bodyPr>
          <a:lstStyle/>
          <a:p>
            <a:pPr algn="ctr">
              <a:lnSpc>
                <a:spcPts val="4399"/>
              </a:lnSpc>
            </a:pPr>
            <a:r>
              <a:rPr lang="en-US" sz="3999" dirty="0">
                <a:solidFill>
                  <a:srgbClr val="28366E"/>
                </a:solidFill>
                <a:latin typeface="Handelson Four"/>
                <a:ea typeface="Handelson Four"/>
                <a:cs typeface="Handelson Four"/>
                <a:sym typeface="Handelson Four"/>
              </a:rPr>
              <a:t>STEPS:</a:t>
            </a:r>
          </a:p>
        </p:txBody>
      </p:sp>
      <p:sp>
        <p:nvSpPr>
          <p:cNvPr id="10" name="TextBox 10"/>
          <p:cNvSpPr txBox="1"/>
          <p:nvPr/>
        </p:nvSpPr>
        <p:spPr>
          <a:xfrm>
            <a:off x="10194003" y="1610390"/>
            <a:ext cx="5328166" cy="6924039"/>
          </a:xfrm>
          <a:prstGeom prst="rect">
            <a:avLst/>
          </a:prstGeom>
        </p:spPr>
        <p:txBody>
          <a:bodyPr lIns="0" tIns="0" rIns="0" bIns="0" rtlCol="0" anchor="t">
            <a:spAutoFit/>
          </a:bodyPr>
          <a:lstStyle/>
          <a:p>
            <a:pPr algn="ctr">
              <a:lnSpc>
                <a:spcPts val="5040"/>
              </a:lnSpc>
            </a:pPr>
            <a:r>
              <a:rPr lang="en-US" sz="3600" b="1" i="1" dirty="0">
                <a:solidFill>
                  <a:srgbClr val="2D2D2D"/>
                </a:solidFill>
                <a:latin typeface="Canva Sans Bold Italics"/>
                <a:ea typeface="Canva Sans Bold Italics"/>
                <a:cs typeface="Canva Sans Bold Italics"/>
                <a:sym typeface="Canva Sans Bold Italics"/>
              </a:rPr>
              <a:t>Template identification</a:t>
            </a:r>
          </a:p>
          <a:p>
            <a:pPr algn="ctr">
              <a:lnSpc>
                <a:spcPts val="5040"/>
              </a:lnSpc>
            </a:pPr>
            <a:endParaRPr lang="en-US" sz="3600" b="1" i="1" dirty="0">
              <a:solidFill>
                <a:srgbClr val="2D2D2D"/>
              </a:solidFill>
              <a:latin typeface="Canva Sans Bold Italics"/>
              <a:ea typeface="Canva Sans Bold Italics"/>
              <a:cs typeface="Canva Sans Bold Italics"/>
              <a:sym typeface="Canva Sans Bold Italics"/>
            </a:endParaRPr>
          </a:p>
          <a:p>
            <a:pPr algn="ctr">
              <a:lnSpc>
                <a:spcPts val="5040"/>
              </a:lnSpc>
            </a:pPr>
            <a:r>
              <a:rPr lang="en-US" sz="3600" b="1" i="1" dirty="0">
                <a:solidFill>
                  <a:srgbClr val="2D2D2D"/>
                </a:solidFill>
                <a:latin typeface="Canva Sans Bold Italics"/>
                <a:ea typeface="Canva Sans Bold Italics"/>
                <a:cs typeface="Canva Sans Bold Italics"/>
                <a:sym typeface="Canva Sans Bold Italics"/>
              </a:rPr>
              <a:t>Sequence alignment</a:t>
            </a:r>
          </a:p>
          <a:p>
            <a:pPr algn="ctr">
              <a:lnSpc>
                <a:spcPts val="5040"/>
              </a:lnSpc>
            </a:pPr>
            <a:endParaRPr lang="en-US" sz="3600" b="1" i="1" dirty="0">
              <a:solidFill>
                <a:srgbClr val="2D2D2D"/>
              </a:solidFill>
              <a:latin typeface="Canva Sans Bold Italics"/>
              <a:ea typeface="Canva Sans Bold Italics"/>
              <a:cs typeface="Canva Sans Bold Italics"/>
              <a:sym typeface="Canva Sans Bold Italics"/>
            </a:endParaRPr>
          </a:p>
          <a:p>
            <a:pPr algn="ctr">
              <a:lnSpc>
                <a:spcPts val="5040"/>
              </a:lnSpc>
            </a:pPr>
            <a:r>
              <a:rPr lang="en-US" sz="3600" b="1" i="1" dirty="0">
                <a:solidFill>
                  <a:srgbClr val="2D2D2D"/>
                </a:solidFill>
                <a:latin typeface="Canva Sans Bold Italics"/>
                <a:ea typeface="Canva Sans Bold Italics"/>
                <a:cs typeface="Canva Sans Bold Italics"/>
                <a:sym typeface="Canva Sans Bold Italics"/>
              </a:rPr>
              <a:t>Model building</a:t>
            </a:r>
          </a:p>
          <a:p>
            <a:pPr algn="ctr">
              <a:lnSpc>
                <a:spcPts val="5040"/>
              </a:lnSpc>
            </a:pPr>
            <a:endParaRPr lang="en-US" sz="3600" b="1" i="1" dirty="0">
              <a:solidFill>
                <a:srgbClr val="2D2D2D"/>
              </a:solidFill>
              <a:latin typeface="Canva Sans Bold Italics"/>
              <a:ea typeface="Canva Sans Bold Italics"/>
              <a:cs typeface="Canva Sans Bold Italics"/>
              <a:sym typeface="Canva Sans Bold Italics"/>
            </a:endParaRPr>
          </a:p>
          <a:p>
            <a:pPr algn="ctr">
              <a:lnSpc>
                <a:spcPts val="5040"/>
              </a:lnSpc>
            </a:pPr>
            <a:r>
              <a:rPr lang="en-US" sz="3600" b="1" i="1" dirty="0">
                <a:solidFill>
                  <a:srgbClr val="2D2D2D"/>
                </a:solidFill>
                <a:latin typeface="Canva Sans Bold Italics"/>
                <a:ea typeface="Canva Sans Bold Italics"/>
                <a:cs typeface="Canva Sans Bold Italics"/>
                <a:sym typeface="Canva Sans Bold Italics"/>
              </a:rPr>
              <a:t>Loop modeling</a:t>
            </a:r>
          </a:p>
          <a:p>
            <a:pPr algn="ctr">
              <a:lnSpc>
                <a:spcPts val="5040"/>
              </a:lnSpc>
            </a:pPr>
            <a:endParaRPr lang="en-US" sz="3600" b="1" i="1" dirty="0">
              <a:solidFill>
                <a:srgbClr val="2D2D2D"/>
              </a:solidFill>
              <a:latin typeface="Canva Sans Bold Italics"/>
              <a:ea typeface="Canva Sans Bold Italics"/>
              <a:cs typeface="Canva Sans Bold Italics"/>
              <a:sym typeface="Canva Sans Bold Italics"/>
            </a:endParaRPr>
          </a:p>
          <a:p>
            <a:pPr algn="ctr">
              <a:lnSpc>
                <a:spcPts val="5040"/>
              </a:lnSpc>
            </a:pPr>
            <a:r>
              <a:rPr lang="en-US" sz="3600" b="1" i="1" dirty="0">
                <a:solidFill>
                  <a:srgbClr val="2D2D2D"/>
                </a:solidFill>
                <a:latin typeface="Canva Sans Bold Italics"/>
                <a:ea typeface="Canva Sans Bold Italics"/>
                <a:cs typeface="Canva Sans Bold Italics"/>
                <a:sym typeface="Canva Sans Bold Italics"/>
              </a:rPr>
              <a:t>Model refinement</a:t>
            </a:r>
          </a:p>
          <a:p>
            <a:pPr algn="ctr">
              <a:lnSpc>
                <a:spcPts val="5040"/>
              </a:lnSpc>
            </a:pPr>
            <a:endParaRPr lang="en-US" sz="3600" b="1" i="1" dirty="0">
              <a:solidFill>
                <a:srgbClr val="2D2D2D"/>
              </a:solidFill>
              <a:latin typeface="Canva Sans Bold Italics"/>
              <a:ea typeface="Canva Sans Bold Italics"/>
              <a:cs typeface="Canva Sans Bold Italics"/>
              <a:sym typeface="Canva Sans Bold Italics"/>
            </a:endParaRPr>
          </a:p>
          <a:p>
            <a:pPr algn="ctr">
              <a:lnSpc>
                <a:spcPts val="4480"/>
              </a:lnSpc>
            </a:pPr>
            <a:r>
              <a:rPr lang="en-US" sz="3200" b="1" i="1" dirty="0">
                <a:solidFill>
                  <a:srgbClr val="2D2D2D"/>
                </a:solidFill>
                <a:latin typeface="Canva Sans Bold Italics"/>
                <a:ea typeface="Canva Sans Bold Italics"/>
                <a:cs typeface="Canva Sans Bold Italics"/>
                <a:sym typeface="Canva Sans Bold Italics"/>
              </a:rPr>
              <a:t>Validation</a:t>
            </a:r>
          </a:p>
        </p:txBody>
      </p:sp>
      <p:sp>
        <p:nvSpPr>
          <p:cNvPr id="11" name="AutoShape 11"/>
          <p:cNvSpPr/>
          <p:nvPr/>
        </p:nvSpPr>
        <p:spPr>
          <a:xfrm>
            <a:off x="12737748" y="2849992"/>
            <a:ext cx="4523" cy="645790"/>
          </a:xfrm>
          <a:prstGeom prst="line">
            <a:avLst/>
          </a:prstGeom>
          <a:ln w="38100" cap="flat">
            <a:solidFill>
              <a:srgbClr val="000000"/>
            </a:solidFill>
            <a:prstDash val="solid"/>
            <a:headEnd type="none" w="sm" len="sm"/>
            <a:tailEnd type="arrow" w="med" len="sm"/>
          </a:ln>
        </p:spPr>
      </p:sp>
      <p:sp>
        <p:nvSpPr>
          <p:cNvPr id="12" name="AutoShape 12"/>
          <p:cNvSpPr/>
          <p:nvPr/>
        </p:nvSpPr>
        <p:spPr>
          <a:xfrm>
            <a:off x="12756798" y="4115715"/>
            <a:ext cx="4523" cy="645790"/>
          </a:xfrm>
          <a:prstGeom prst="line">
            <a:avLst/>
          </a:prstGeom>
          <a:ln w="38100" cap="flat">
            <a:solidFill>
              <a:srgbClr val="000000"/>
            </a:solidFill>
            <a:prstDash val="solid"/>
            <a:headEnd type="none" w="sm" len="sm"/>
            <a:tailEnd type="arrow" w="med" len="sm"/>
          </a:ln>
        </p:spPr>
      </p:sp>
      <p:sp>
        <p:nvSpPr>
          <p:cNvPr id="13" name="AutoShape 13"/>
          <p:cNvSpPr/>
          <p:nvPr/>
        </p:nvSpPr>
        <p:spPr>
          <a:xfrm>
            <a:off x="12775847" y="5381438"/>
            <a:ext cx="4523" cy="645790"/>
          </a:xfrm>
          <a:prstGeom prst="line">
            <a:avLst/>
          </a:prstGeom>
          <a:ln w="38100" cap="flat">
            <a:solidFill>
              <a:srgbClr val="000000"/>
            </a:solidFill>
            <a:prstDash val="solid"/>
            <a:headEnd type="none" w="sm" len="sm"/>
            <a:tailEnd type="arrow" w="med" len="sm"/>
          </a:ln>
        </p:spPr>
      </p:sp>
      <p:sp>
        <p:nvSpPr>
          <p:cNvPr id="14" name="AutoShape 14"/>
          <p:cNvSpPr/>
          <p:nvPr/>
        </p:nvSpPr>
        <p:spPr>
          <a:xfrm>
            <a:off x="12794897" y="6647161"/>
            <a:ext cx="4523" cy="645790"/>
          </a:xfrm>
          <a:prstGeom prst="line">
            <a:avLst/>
          </a:prstGeom>
          <a:ln w="38100" cap="flat">
            <a:solidFill>
              <a:srgbClr val="000000"/>
            </a:solidFill>
            <a:prstDash val="solid"/>
            <a:headEnd type="none" w="sm" len="sm"/>
            <a:tailEnd type="arrow" w="med" len="sm"/>
          </a:ln>
        </p:spPr>
      </p:sp>
      <p:sp>
        <p:nvSpPr>
          <p:cNvPr id="15" name="AutoShape 15"/>
          <p:cNvSpPr/>
          <p:nvPr/>
        </p:nvSpPr>
        <p:spPr>
          <a:xfrm>
            <a:off x="12813946" y="7912884"/>
            <a:ext cx="4523" cy="645790"/>
          </a:xfrm>
          <a:prstGeom prst="line">
            <a:avLst/>
          </a:prstGeom>
          <a:ln w="38100" cap="flat">
            <a:solidFill>
              <a:srgbClr val="000000"/>
            </a:solidFill>
            <a:prstDash val="solid"/>
            <a:headEnd type="none" w="sm" len="sm"/>
            <a:tailEnd type="arrow" w="med" len="sm"/>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grpSp>
        <p:nvGrpSpPr>
          <p:cNvPr id="2" name="Group 2"/>
          <p:cNvGrpSpPr/>
          <p:nvPr/>
        </p:nvGrpSpPr>
        <p:grpSpPr>
          <a:xfrm rot="-395066">
            <a:off x="-2409571" y="-431823"/>
            <a:ext cx="10502326" cy="12005199"/>
            <a:chOff x="0" y="0"/>
            <a:chExt cx="2766045" cy="3161863"/>
          </a:xfrm>
        </p:grpSpPr>
        <p:sp>
          <p:nvSpPr>
            <p:cNvPr id="3" name="Freeform 3"/>
            <p:cNvSpPr/>
            <p:nvPr/>
          </p:nvSpPr>
          <p:spPr>
            <a:xfrm>
              <a:off x="0" y="0"/>
              <a:ext cx="2766045" cy="3161863"/>
            </a:xfrm>
            <a:custGeom>
              <a:avLst/>
              <a:gdLst/>
              <a:ahLst/>
              <a:cxnLst/>
              <a:rect l="l" t="t" r="r" b="b"/>
              <a:pathLst>
                <a:path w="2766045" h="3161863">
                  <a:moveTo>
                    <a:pt x="0" y="0"/>
                  </a:moveTo>
                  <a:lnTo>
                    <a:pt x="2766045" y="0"/>
                  </a:lnTo>
                  <a:lnTo>
                    <a:pt x="2766045" y="3161863"/>
                  </a:lnTo>
                  <a:lnTo>
                    <a:pt x="0" y="3161863"/>
                  </a:lnTo>
                  <a:close/>
                </a:path>
              </a:pathLst>
            </a:custGeom>
            <a:solidFill>
              <a:srgbClr val="28366E"/>
            </a:solidFill>
          </p:spPr>
        </p:sp>
        <p:sp>
          <p:nvSpPr>
            <p:cNvPr id="4" name="TextBox 4"/>
            <p:cNvSpPr txBox="1"/>
            <p:nvPr/>
          </p:nvSpPr>
          <p:spPr>
            <a:xfrm>
              <a:off x="0" y="9525"/>
              <a:ext cx="2766045" cy="3152338"/>
            </a:xfrm>
            <a:prstGeom prst="rect">
              <a:avLst/>
            </a:prstGeom>
          </p:spPr>
          <p:txBody>
            <a:bodyPr lIns="50800" tIns="50800" rIns="50800" bIns="50800" rtlCol="0" anchor="ctr"/>
            <a:lstStyle/>
            <a:p>
              <a:pPr algn="ctr">
                <a:lnSpc>
                  <a:spcPts val="2200"/>
                </a:lnSpc>
              </a:pPr>
              <a:endParaRPr/>
            </a:p>
          </p:txBody>
        </p:sp>
      </p:grpSp>
      <p:sp>
        <p:nvSpPr>
          <p:cNvPr id="5" name="TextBox 5"/>
          <p:cNvSpPr txBox="1"/>
          <p:nvPr/>
        </p:nvSpPr>
        <p:spPr>
          <a:xfrm>
            <a:off x="228350" y="2628594"/>
            <a:ext cx="6893573" cy="1190619"/>
          </a:xfrm>
          <a:prstGeom prst="rect">
            <a:avLst/>
          </a:prstGeom>
        </p:spPr>
        <p:txBody>
          <a:bodyPr lIns="0" tIns="0" rIns="0" bIns="0" rtlCol="0" anchor="t">
            <a:spAutoFit/>
          </a:bodyPr>
          <a:lstStyle/>
          <a:p>
            <a:pPr algn="ctr">
              <a:lnSpc>
                <a:spcPts val="8999"/>
              </a:lnSpc>
            </a:pPr>
            <a:r>
              <a:rPr lang="en-US" sz="8999" spc="-179">
                <a:solidFill>
                  <a:srgbClr val="85AECC"/>
                </a:solidFill>
                <a:latin typeface="Handelson Four"/>
                <a:ea typeface="Handelson Four"/>
                <a:cs typeface="Handelson Four"/>
                <a:sym typeface="Handelson Four"/>
              </a:rPr>
              <a:t>MODELLER </a:t>
            </a:r>
          </a:p>
        </p:txBody>
      </p:sp>
      <p:sp>
        <p:nvSpPr>
          <p:cNvPr id="6" name="TextBox 6"/>
          <p:cNvSpPr txBox="1"/>
          <p:nvPr/>
        </p:nvSpPr>
        <p:spPr>
          <a:xfrm>
            <a:off x="592078" y="4269289"/>
            <a:ext cx="6166116" cy="3391132"/>
          </a:xfrm>
          <a:prstGeom prst="rect">
            <a:avLst/>
          </a:prstGeom>
        </p:spPr>
        <p:txBody>
          <a:bodyPr lIns="0" tIns="0" rIns="0" bIns="0" rtlCol="0" anchor="t">
            <a:spAutoFit/>
          </a:bodyPr>
          <a:lstStyle/>
          <a:p>
            <a:pPr algn="just">
              <a:lnSpc>
                <a:spcPts val="3876"/>
              </a:lnSpc>
            </a:pPr>
            <a:r>
              <a:rPr lang="en-US" sz="2981">
                <a:solidFill>
                  <a:srgbClr val="FFFFFF"/>
                </a:solidFill>
                <a:latin typeface="DM Sans"/>
                <a:ea typeface="DM Sans"/>
                <a:cs typeface="DM Sans"/>
                <a:sym typeface="DM Sans"/>
              </a:rPr>
              <a:t>MODELLER is used for homology modeling of protein 3D structures. Given an alignment between the target sequence and known related structures, it automatically generates a model with all non-hydrogen atoms.</a:t>
            </a:r>
          </a:p>
        </p:txBody>
      </p:sp>
      <p:sp>
        <p:nvSpPr>
          <p:cNvPr id="7" name="TextBox 7"/>
          <p:cNvSpPr txBox="1"/>
          <p:nvPr/>
        </p:nvSpPr>
        <p:spPr>
          <a:xfrm>
            <a:off x="9144000" y="719138"/>
            <a:ext cx="7427968" cy="647700"/>
          </a:xfrm>
          <a:prstGeom prst="rect">
            <a:avLst/>
          </a:prstGeom>
        </p:spPr>
        <p:txBody>
          <a:bodyPr lIns="0" tIns="0" rIns="0" bIns="0" rtlCol="0" anchor="t">
            <a:spAutoFit/>
          </a:bodyPr>
          <a:lstStyle/>
          <a:p>
            <a:pPr algn="ctr">
              <a:lnSpc>
                <a:spcPts val="4949"/>
              </a:lnSpc>
            </a:pPr>
            <a:r>
              <a:rPr lang="en-US" sz="4499">
                <a:solidFill>
                  <a:srgbClr val="28366E"/>
                </a:solidFill>
                <a:latin typeface="Handelson Four"/>
                <a:ea typeface="Handelson Four"/>
                <a:cs typeface="Handelson Four"/>
                <a:sym typeface="Handelson Four"/>
              </a:rPr>
              <a:t>STEPS:</a:t>
            </a:r>
          </a:p>
        </p:txBody>
      </p:sp>
      <p:sp>
        <p:nvSpPr>
          <p:cNvPr id="8" name="TextBox 8"/>
          <p:cNvSpPr txBox="1"/>
          <p:nvPr/>
        </p:nvSpPr>
        <p:spPr>
          <a:xfrm>
            <a:off x="8110829" y="1922460"/>
            <a:ext cx="9588599" cy="7727950"/>
          </a:xfrm>
          <a:prstGeom prst="rect">
            <a:avLst/>
          </a:prstGeom>
        </p:spPr>
        <p:txBody>
          <a:bodyPr lIns="0" tIns="0" rIns="0" bIns="0" rtlCol="0" anchor="t">
            <a:spAutoFit/>
          </a:bodyPr>
          <a:lstStyle/>
          <a:p>
            <a:pPr algn="ctr">
              <a:lnSpc>
                <a:spcPts val="5599"/>
              </a:lnSpc>
            </a:pPr>
            <a:r>
              <a:rPr lang="en-US" sz="3999" b="1">
                <a:solidFill>
                  <a:srgbClr val="28366E"/>
                </a:solidFill>
                <a:latin typeface="Canva Sans Bold"/>
                <a:ea typeface="Canva Sans Bold"/>
                <a:cs typeface="Canva Sans Bold"/>
                <a:sym typeface="Canva Sans Bold"/>
              </a:rPr>
              <a:t>Template Selection</a:t>
            </a: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r>
              <a:rPr lang="en-US" sz="3999" b="1">
                <a:solidFill>
                  <a:srgbClr val="28366E"/>
                </a:solidFill>
                <a:latin typeface="Canva Sans Bold"/>
                <a:ea typeface="Canva Sans Bold"/>
                <a:cs typeface="Canva Sans Bold"/>
                <a:sym typeface="Canva Sans Bold"/>
              </a:rPr>
              <a:t>Searching for Structure</a:t>
            </a: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r>
              <a:rPr lang="en-US" sz="3999" b="1">
                <a:solidFill>
                  <a:srgbClr val="28366E"/>
                </a:solidFill>
                <a:latin typeface="Canva Sans Bold"/>
                <a:ea typeface="Canva Sans Bold"/>
                <a:cs typeface="Canva Sans Bold"/>
                <a:sym typeface="Canva Sans Bold"/>
              </a:rPr>
              <a:t>Selecting Template</a:t>
            </a: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r>
              <a:rPr lang="en-US" sz="3999" b="1">
                <a:solidFill>
                  <a:srgbClr val="28366E"/>
                </a:solidFill>
                <a:latin typeface="Canva Sans Bold"/>
                <a:ea typeface="Canva Sans Bold"/>
                <a:cs typeface="Canva Sans Bold"/>
                <a:sym typeface="Canva Sans Bold"/>
              </a:rPr>
              <a:t>Aligning Sequence</a:t>
            </a: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r>
              <a:rPr lang="en-US" sz="3999" b="1">
                <a:solidFill>
                  <a:srgbClr val="28366E"/>
                </a:solidFill>
                <a:latin typeface="Canva Sans Bold"/>
                <a:ea typeface="Canva Sans Bold"/>
                <a:cs typeface="Canva Sans Bold"/>
                <a:sym typeface="Canva Sans Bold"/>
              </a:rPr>
              <a:t>Model Building</a:t>
            </a:r>
          </a:p>
          <a:p>
            <a:pPr algn="ctr">
              <a:lnSpc>
                <a:spcPts val="5599"/>
              </a:lnSpc>
            </a:pPr>
            <a:endParaRPr lang="en-US" sz="3999" b="1">
              <a:solidFill>
                <a:srgbClr val="28366E"/>
              </a:solidFill>
              <a:latin typeface="Canva Sans Bold"/>
              <a:ea typeface="Canva Sans Bold"/>
              <a:cs typeface="Canva Sans Bold"/>
              <a:sym typeface="Canva Sans Bold"/>
            </a:endParaRPr>
          </a:p>
          <a:p>
            <a:pPr algn="ctr">
              <a:lnSpc>
                <a:spcPts val="5599"/>
              </a:lnSpc>
            </a:pPr>
            <a:r>
              <a:rPr lang="en-US" sz="3999" b="1">
                <a:solidFill>
                  <a:srgbClr val="28366E"/>
                </a:solidFill>
                <a:latin typeface="Canva Sans Bold"/>
                <a:ea typeface="Canva Sans Bold"/>
                <a:cs typeface="Canva Sans Bold"/>
                <a:sym typeface="Canva Sans Bold"/>
              </a:rPr>
              <a:t>ModelEvaluation</a:t>
            </a:r>
          </a:p>
        </p:txBody>
      </p:sp>
      <p:sp>
        <p:nvSpPr>
          <p:cNvPr id="9" name="AutoShape 9"/>
          <p:cNvSpPr/>
          <p:nvPr/>
        </p:nvSpPr>
        <p:spPr>
          <a:xfrm>
            <a:off x="12877033" y="2683067"/>
            <a:ext cx="4523" cy="645790"/>
          </a:xfrm>
          <a:prstGeom prst="line">
            <a:avLst/>
          </a:prstGeom>
          <a:ln w="38100" cap="flat">
            <a:solidFill>
              <a:srgbClr val="000000"/>
            </a:solidFill>
            <a:prstDash val="solid"/>
            <a:headEnd type="none" w="sm" len="sm"/>
            <a:tailEnd type="arrow" w="med" len="sm"/>
          </a:ln>
        </p:spPr>
      </p:sp>
      <p:sp>
        <p:nvSpPr>
          <p:cNvPr id="10" name="AutoShape 10"/>
          <p:cNvSpPr/>
          <p:nvPr/>
        </p:nvSpPr>
        <p:spPr>
          <a:xfrm>
            <a:off x="12900606" y="4126922"/>
            <a:ext cx="4523" cy="645790"/>
          </a:xfrm>
          <a:prstGeom prst="line">
            <a:avLst/>
          </a:prstGeom>
          <a:ln w="38100" cap="flat">
            <a:solidFill>
              <a:srgbClr val="000000"/>
            </a:solidFill>
            <a:prstDash val="solid"/>
            <a:headEnd type="none" w="sm" len="sm"/>
            <a:tailEnd type="arrow" w="med" len="sm"/>
          </a:ln>
        </p:spPr>
      </p:sp>
      <p:sp>
        <p:nvSpPr>
          <p:cNvPr id="11" name="AutoShape 11"/>
          <p:cNvSpPr/>
          <p:nvPr/>
        </p:nvSpPr>
        <p:spPr>
          <a:xfrm>
            <a:off x="12924178" y="5570777"/>
            <a:ext cx="4523" cy="645790"/>
          </a:xfrm>
          <a:prstGeom prst="line">
            <a:avLst/>
          </a:prstGeom>
          <a:ln w="38100" cap="flat">
            <a:solidFill>
              <a:srgbClr val="000000"/>
            </a:solidFill>
            <a:prstDash val="solid"/>
            <a:headEnd type="none" w="sm" len="sm"/>
            <a:tailEnd type="arrow" w="med" len="sm"/>
          </a:ln>
        </p:spPr>
      </p:sp>
      <p:sp>
        <p:nvSpPr>
          <p:cNvPr id="12" name="AutoShape 12"/>
          <p:cNvSpPr/>
          <p:nvPr/>
        </p:nvSpPr>
        <p:spPr>
          <a:xfrm>
            <a:off x="12947750" y="7014631"/>
            <a:ext cx="4523" cy="645790"/>
          </a:xfrm>
          <a:prstGeom prst="line">
            <a:avLst/>
          </a:prstGeom>
          <a:ln w="38100" cap="flat">
            <a:solidFill>
              <a:srgbClr val="000000"/>
            </a:solidFill>
            <a:prstDash val="solid"/>
            <a:headEnd type="none" w="sm" len="sm"/>
            <a:tailEnd type="arrow" w="med" len="sm"/>
          </a:ln>
        </p:spPr>
      </p:sp>
      <p:sp>
        <p:nvSpPr>
          <p:cNvPr id="13" name="AutoShape 13"/>
          <p:cNvSpPr/>
          <p:nvPr/>
        </p:nvSpPr>
        <p:spPr>
          <a:xfrm>
            <a:off x="12971322" y="8458486"/>
            <a:ext cx="4523" cy="645790"/>
          </a:xfrm>
          <a:prstGeom prst="line">
            <a:avLst/>
          </a:prstGeom>
          <a:ln w="38100" cap="flat">
            <a:solidFill>
              <a:srgbClr val="000000"/>
            </a:solidFill>
            <a:prstDash val="solid"/>
            <a:headEnd type="none" w="sm" len="sm"/>
            <a:tailEnd type="arrow" w="med" len="sm"/>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sp>
        <p:nvSpPr>
          <p:cNvPr id="2" name="TextBox 2"/>
          <p:cNvSpPr txBox="1"/>
          <p:nvPr/>
        </p:nvSpPr>
        <p:spPr>
          <a:xfrm>
            <a:off x="4167965" y="8681399"/>
            <a:ext cx="9162719" cy="1239526"/>
          </a:xfrm>
          <a:prstGeom prst="rect">
            <a:avLst/>
          </a:prstGeom>
        </p:spPr>
        <p:txBody>
          <a:bodyPr lIns="0" tIns="0" rIns="0" bIns="0" rtlCol="0" anchor="t">
            <a:spAutoFit/>
          </a:bodyPr>
          <a:lstStyle/>
          <a:p>
            <a:pPr algn="ctr">
              <a:lnSpc>
                <a:spcPts val="5500"/>
              </a:lnSpc>
            </a:pPr>
            <a:r>
              <a:rPr lang="en-US" sz="5500" spc="-110">
                <a:solidFill>
                  <a:srgbClr val="28366E"/>
                </a:solidFill>
                <a:latin typeface="Handelson Four"/>
                <a:ea typeface="Handelson Four"/>
                <a:cs typeface="Handelson Four"/>
                <a:sym typeface="Handelson Four"/>
              </a:rPr>
              <a:t>SIK1 (</a:t>
            </a:r>
            <a:r>
              <a:rPr lang="en-US" sz="5500" u="sng" spc="-110">
                <a:solidFill>
                  <a:srgbClr val="28366E"/>
                </a:solidFill>
                <a:latin typeface="Handelson Four"/>
                <a:ea typeface="Handelson Four"/>
                <a:cs typeface="Handelson Four"/>
                <a:sym typeface="Handelson Four"/>
                <a:hlinkClick r:id="rId2" tooltip="https://www.ncbi.nlm.nih.gov/gene/150094"/>
              </a:rPr>
              <a:t>salt inducible kinase 1)</a:t>
            </a:r>
          </a:p>
          <a:p>
            <a:pPr algn="ctr">
              <a:lnSpc>
                <a:spcPts val="2100"/>
              </a:lnSpc>
            </a:pPr>
            <a:r>
              <a:rPr lang="en-US" sz="2100" spc="-42">
                <a:solidFill>
                  <a:srgbClr val="28366E"/>
                </a:solidFill>
                <a:latin typeface="Handelson Four"/>
                <a:ea typeface="Handelson Four"/>
                <a:cs typeface="Handelson Four"/>
                <a:sym typeface="Handelson Four"/>
              </a:rPr>
              <a:t>(a) Represent the structure of SIK1 and the active site surface, (b) Represent the Dope_Profile, (c) Represent the Dope_Score, (d) Represent the Ramachandran plot.</a:t>
            </a:r>
          </a:p>
        </p:txBody>
      </p:sp>
      <p:sp>
        <p:nvSpPr>
          <p:cNvPr id="3" name="Freeform 3"/>
          <p:cNvSpPr/>
          <p:nvPr/>
        </p:nvSpPr>
        <p:spPr>
          <a:xfrm>
            <a:off x="1900959" y="1074347"/>
            <a:ext cx="4999414" cy="4659947"/>
          </a:xfrm>
          <a:custGeom>
            <a:avLst/>
            <a:gdLst/>
            <a:ahLst/>
            <a:cxnLst/>
            <a:rect l="l" t="t" r="r" b="b"/>
            <a:pathLst>
              <a:path w="4999414" h="4659947">
                <a:moveTo>
                  <a:pt x="0" y="0"/>
                </a:moveTo>
                <a:lnTo>
                  <a:pt x="4999414" y="0"/>
                </a:lnTo>
                <a:lnTo>
                  <a:pt x="4999414" y="4659947"/>
                </a:lnTo>
                <a:lnTo>
                  <a:pt x="0" y="4659947"/>
                </a:lnTo>
                <a:lnTo>
                  <a:pt x="0" y="0"/>
                </a:lnTo>
                <a:close/>
              </a:path>
            </a:pathLst>
          </a:custGeom>
          <a:blipFill>
            <a:blip r:embed="rId3"/>
            <a:stretch>
              <a:fillRect/>
            </a:stretch>
          </a:blipFill>
        </p:spPr>
      </p:sp>
      <p:sp>
        <p:nvSpPr>
          <p:cNvPr id="4" name="Freeform 4"/>
          <p:cNvSpPr/>
          <p:nvPr/>
        </p:nvSpPr>
        <p:spPr>
          <a:xfrm>
            <a:off x="11192023" y="1067203"/>
            <a:ext cx="5714349" cy="3430006"/>
          </a:xfrm>
          <a:custGeom>
            <a:avLst/>
            <a:gdLst/>
            <a:ahLst/>
            <a:cxnLst/>
            <a:rect l="l" t="t" r="r" b="b"/>
            <a:pathLst>
              <a:path w="5714349" h="3430006">
                <a:moveTo>
                  <a:pt x="0" y="0"/>
                </a:moveTo>
                <a:lnTo>
                  <a:pt x="5714348" y="0"/>
                </a:lnTo>
                <a:lnTo>
                  <a:pt x="5714348" y="3430006"/>
                </a:lnTo>
                <a:lnTo>
                  <a:pt x="0" y="3430006"/>
                </a:lnTo>
                <a:lnTo>
                  <a:pt x="0" y="0"/>
                </a:lnTo>
                <a:close/>
              </a:path>
            </a:pathLst>
          </a:custGeom>
          <a:blipFill>
            <a:blip r:embed="rId4"/>
            <a:stretch>
              <a:fillRect/>
            </a:stretch>
          </a:blipFill>
        </p:spPr>
      </p:sp>
      <p:sp>
        <p:nvSpPr>
          <p:cNvPr id="5" name="Freeform 5"/>
          <p:cNvSpPr/>
          <p:nvPr/>
        </p:nvSpPr>
        <p:spPr>
          <a:xfrm>
            <a:off x="11974931" y="4799308"/>
            <a:ext cx="3992574" cy="4051397"/>
          </a:xfrm>
          <a:custGeom>
            <a:avLst/>
            <a:gdLst/>
            <a:ahLst/>
            <a:cxnLst/>
            <a:rect l="l" t="t" r="r" b="b"/>
            <a:pathLst>
              <a:path w="3992574" h="4051397">
                <a:moveTo>
                  <a:pt x="0" y="0"/>
                </a:moveTo>
                <a:lnTo>
                  <a:pt x="3992574" y="0"/>
                </a:lnTo>
                <a:lnTo>
                  <a:pt x="3992574" y="4051397"/>
                </a:lnTo>
                <a:lnTo>
                  <a:pt x="0" y="4051397"/>
                </a:lnTo>
                <a:lnTo>
                  <a:pt x="0" y="0"/>
                </a:lnTo>
                <a:close/>
              </a:path>
            </a:pathLst>
          </a:custGeom>
          <a:blipFill>
            <a:blip r:embed="rId5"/>
            <a:stretch>
              <a:fillRect/>
            </a:stretch>
          </a:blipFill>
        </p:spPr>
      </p:sp>
      <p:sp>
        <p:nvSpPr>
          <p:cNvPr id="6" name="Freeform 6"/>
          <p:cNvSpPr/>
          <p:nvPr/>
        </p:nvSpPr>
        <p:spPr>
          <a:xfrm>
            <a:off x="2201824" y="6004340"/>
            <a:ext cx="8708230" cy="2520610"/>
          </a:xfrm>
          <a:custGeom>
            <a:avLst/>
            <a:gdLst/>
            <a:ahLst/>
            <a:cxnLst/>
            <a:rect l="l" t="t" r="r" b="b"/>
            <a:pathLst>
              <a:path w="8708230" h="2520610">
                <a:moveTo>
                  <a:pt x="0" y="0"/>
                </a:moveTo>
                <a:lnTo>
                  <a:pt x="8708229" y="0"/>
                </a:lnTo>
                <a:lnTo>
                  <a:pt x="8708229" y="2520610"/>
                </a:lnTo>
                <a:lnTo>
                  <a:pt x="0" y="2520610"/>
                </a:lnTo>
                <a:lnTo>
                  <a:pt x="0" y="0"/>
                </a:lnTo>
                <a:close/>
              </a:path>
            </a:pathLst>
          </a:custGeom>
          <a:blipFill>
            <a:blip r:embed="rId6"/>
            <a:stretch>
              <a:fillRect/>
            </a:stretch>
          </a:blipFill>
        </p:spPr>
      </p:sp>
      <p:sp>
        <p:nvSpPr>
          <p:cNvPr id="7" name="Freeform 7"/>
          <p:cNvSpPr/>
          <p:nvPr/>
        </p:nvSpPr>
        <p:spPr>
          <a:xfrm>
            <a:off x="7356229" y="1043547"/>
            <a:ext cx="3553824" cy="4690747"/>
          </a:xfrm>
          <a:custGeom>
            <a:avLst/>
            <a:gdLst/>
            <a:ahLst/>
            <a:cxnLst/>
            <a:rect l="l" t="t" r="r" b="b"/>
            <a:pathLst>
              <a:path w="3553824" h="4690747">
                <a:moveTo>
                  <a:pt x="0" y="0"/>
                </a:moveTo>
                <a:lnTo>
                  <a:pt x="3553824" y="0"/>
                </a:lnTo>
                <a:lnTo>
                  <a:pt x="3553824" y="4690747"/>
                </a:lnTo>
                <a:lnTo>
                  <a:pt x="0" y="4690747"/>
                </a:lnTo>
                <a:lnTo>
                  <a:pt x="0" y="0"/>
                </a:lnTo>
                <a:close/>
              </a:path>
            </a:pathLst>
          </a:custGeom>
          <a:blipFill>
            <a:blip r:embed="rId7"/>
            <a:stretch>
              <a:fillRect/>
            </a:stretch>
          </a:blipFill>
        </p:spPr>
      </p:sp>
      <p:sp>
        <p:nvSpPr>
          <p:cNvPr id="8" name="AutoShape 8"/>
          <p:cNvSpPr/>
          <p:nvPr/>
        </p:nvSpPr>
        <p:spPr>
          <a:xfrm flipV="1">
            <a:off x="5795159" y="1051482"/>
            <a:ext cx="1568883" cy="1259950"/>
          </a:xfrm>
          <a:prstGeom prst="line">
            <a:avLst/>
          </a:prstGeom>
          <a:ln w="19050" cap="flat">
            <a:solidFill>
              <a:srgbClr val="000000"/>
            </a:solidFill>
            <a:prstDash val="solid"/>
            <a:headEnd type="none" w="sm" len="sm"/>
            <a:tailEnd type="none" w="sm" len="sm"/>
          </a:ln>
        </p:spPr>
      </p:sp>
      <p:sp>
        <p:nvSpPr>
          <p:cNvPr id="9" name="AutoShape 9"/>
          <p:cNvSpPr/>
          <p:nvPr/>
        </p:nvSpPr>
        <p:spPr>
          <a:xfrm>
            <a:off x="5795159" y="4497209"/>
            <a:ext cx="1568882" cy="1229150"/>
          </a:xfrm>
          <a:prstGeom prst="line">
            <a:avLst/>
          </a:prstGeom>
          <a:ln w="19050" cap="flat">
            <a:solidFill>
              <a:srgbClr val="000000"/>
            </a:solidFill>
            <a:prstDash val="solid"/>
            <a:headEnd type="none" w="sm" len="sm"/>
            <a:tailEnd type="none" w="sm" len="sm"/>
          </a:ln>
        </p:spPr>
      </p:sp>
      <p:sp>
        <p:nvSpPr>
          <p:cNvPr id="10" name="AutoShape 10"/>
          <p:cNvSpPr/>
          <p:nvPr/>
        </p:nvSpPr>
        <p:spPr>
          <a:xfrm>
            <a:off x="7356229" y="5734294"/>
            <a:ext cx="3568672" cy="0"/>
          </a:xfrm>
          <a:prstGeom prst="line">
            <a:avLst/>
          </a:prstGeom>
          <a:ln w="28575" cap="flat">
            <a:solidFill>
              <a:srgbClr val="000000"/>
            </a:solidFill>
            <a:prstDash val="solid"/>
            <a:headEnd type="none" w="sm" len="sm"/>
            <a:tailEnd type="none" w="sm" len="sm"/>
          </a:ln>
        </p:spPr>
      </p:sp>
      <p:sp>
        <p:nvSpPr>
          <p:cNvPr id="11" name="AutoShape 11"/>
          <p:cNvSpPr/>
          <p:nvPr/>
        </p:nvSpPr>
        <p:spPr>
          <a:xfrm>
            <a:off x="10924901" y="1043547"/>
            <a:ext cx="0" cy="4690747"/>
          </a:xfrm>
          <a:prstGeom prst="line">
            <a:avLst/>
          </a:prstGeom>
          <a:ln w="28575" cap="flat">
            <a:solidFill>
              <a:srgbClr val="000000"/>
            </a:solidFill>
            <a:prstDash val="solid"/>
            <a:headEnd type="none" w="sm" len="sm"/>
            <a:tailEnd type="none" w="sm" len="sm"/>
          </a:ln>
        </p:spPr>
      </p:sp>
      <p:sp>
        <p:nvSpPr>
          <p:cNvPr id="12" name="AutoShape 12"/>
          <p:cNvSpPr/>
          <p:nvPr/>
        </p:nvSpPr>
        <p:spPr>
          <a:xfrm>
            <a:off x="7356229" y="1043547"/>
            <a:ext cx="3568672" cy="0"/>
          </a:xfrm>
          <a:prstGeom prst="line">
            <a:avLst/>
          </a:prstGeom>
          <a:ln w="28575" cap="flat">
            <a:solidFill>
              <a:srgbClr val="000000"/>
            </a:solidFill>
            <a:prstDash val="solid"/>
            <a:headEnd type="none" w="sm" len="sm"/>
            <a:tailEnd type="none" w="sm" len="sm"/>
          </a:ln>
        </p:spPr>
      </p:sp>
      <p:sp>
        <p:nvSpPr>
          <p:cNvPr id="13" name="Freeform 13"/>
          <p:cNvSpPr/>
          <p:nvPr/>
        </p:nvSpPr>
        <p:spPr>
          <a:xfrm>
            <a:off x="5369655" y="2311432"/>
            <a:ext cx="851008" cy="2185777"/>
          </a:xfrm>
          <a:custGeom>
            <a:avLst/>
            <a:gdLst/>
            <a:ahLst/>
            <a:cxnLst/>
            <a:rect l="l" t="t" r="r" b="b"/>
            <a:pathLst>
              <a:path w="851008" h="2185777">
                <a:moveTo>
                  <a:pt x="0" y="0"/>
                </a:moveTo>
                <a:lnTo>
                  <a:pt x="851008" y="0"/>
                </a:lnTo>
                <a:lnTo>
                  <a:pt x="851008" y="2185777"/>
                </a:lnTo>
                <a:lnTo>
                  <a:pt x="0" y="2185777"/>
                </a:lnTo>
                <a:lnTo>
                  <a:pt x="0" y="0"/>
                </a:lnTo>
                <a:close/>
              </a:path>
            </a:pathLst>
          </a:custGeom>
          <a:blipFill>
            <a:blip r:embed="rId8">
              <a:extLst>
                <a:ext uri="{96DAC541-7B7A-43D3-8B79-37D633B846F1}">
                  <asvg:svgBlip xmlns:asvg="http://schemas.microsoft.com/office/drawing/2016/SVG/main" xmlns="" r:embed="rId9"/>
                </a:ext>
              </a:extLst>
            </a:blip>
            <a:stretch>
              <a:fillRect/>
            </a:stretch>
          </a:blipFill>
        </p:spPr>
      </p:sp>
      <p:sp>
        <p:nvSpPr>
          <p:cNvPr id="14" name="AutoShape 14"/>
          <p:cNvSpPr/>
          <p:nvPr/>
        </p:nvSpPr>
        <p:spPr>
          <a:xfrm>
            <a:off x="7371076" y="1043547"/>
            <a:ext cx="0" cy="4690747"/>
          </a:xfrm>
          <a:prstGeom prst="line">
            <a:avLst/>
          </a:prstGeom>
          <a:ln w="28575" cap="flat">
            <a:solidFill>
              <a:srgbClr val="000000"/>
            </a:solidFill>
            <a:prstDash val="solid"/>
            <a:headEnd type="none" w="sm" len="sm"/>
            <a:tailEnd type="none" w="sm" len="sm"/>
          </a:ln>
        </p:spPr>
      </p:sp>
      <p:sp>
        <p:nvSpPr>
          <p:cNvPr id="15" name="TextBox 15"/>
          <p:cNvSpPr txBox="1"/>
          <p:nvPr/>
        </p:nvSpPr>
        <p:spPr>
          <a:xfrm>
            <a:off x="2285505" y="986397"/>
            <a:ext cx="840439" cy="457527"/>
          </a:xfrm>
          <a:prstGeom prst="rect">
            <a:avLst/>
          </a:prstGeom>
        </p:spPr>
        <p:txBody>
          <a:bodyPr lIns="0" tIns="0" rIns="0" bIns="0" rtlCol="0" anchor="t">
            <a:spAutoFit/>
          </a:bodyPr>
          <a:lstStyle/>
          <a:p>
            <a:pPr algn="ctr">
              <a:lnSpc>
                <a:spcPts val="3709"/>
              </a:lnSpc>
            </a:pPr>
            <a:r>
              <a:rPr lang="en-US" sz="2649">
                <a:solidFill>
                  <a:srgbClr val="000000"/>
                </a:solidFill>
                <a:latin typeface="Canva Sans"/>
                <a:ea typeface="Canva Sans"/>
                <a:cs typeface="Canva Sans"/>
                <a:sym typeface="Canva Sans"/>
              </a:rPr>
              <a:t>a)</a:t>
            </a:r>
          </a:p>
        </p:txBody>
      </p:sp>
      <p:sp>
        <p:nvSpPr>
          <p:cNvPr id="16" name="TextBox 16"/>
          <p:cNvSpPr txBox="1"/>
          <p:nvPr/>
        </p:nvSpPr>
        <p:spPr>
          <a:xfrm>
            <a:off x="11192023" y="986397"/>
            <a:ext cx="325523" cy="457527"/>
          </a:xfrm>
          <a:prstGeom prst="rect">
            <a:avLst/>
          </a:prstGeom>
        </p:spPr>
        <p:txBody>
          <a:bodyPr lIns="0" tIns="0" rIns="0" bIns="0" rtlCol="0" anchor="t">
            <a:spAutoFit/>
          </a:bodyPr>
          <a:lstStyle/>
          <a:p>
            <a:pPr algn="ctr">
              <a:lnSpc>
                <a:spcPts val="3709"/>
              </a:lnSpc>
            </a:pPr>
            <a:r>
              <a:rPr lang="en-US" sz="2649">
                <a:solidFill>
                  <a:srgbClr val="000000"/>
                </a:solidFill>
                <a:latin typeface="Canva Sans"/>
                <a:ea typeface="Canva Sans"/>
                <a:cs typeface="Canva Sans"/>
                <a:sym typeface="Canva Sans"/>
              </a:rPr>
              <a:t>b)</a:t>
            </a:r>
          </a:p>
        </p:txBody>
      </p:sp>
      <p:sp>
        <p:nvSpPr>
          <p:cNvPr id="17" name="TextBox 17"/>
          <p:cNvSpPr txBox="1"/>
          <p:nvPr/>
        </p:nvSpPr>
        <p:spPr>
          <a:xfrm>
            <a:off x="2557671" y="5669209"/>
            <a:ext cx="296107" cy="457527"/>
          </a:xfrm>
          <a:prstGeom prst="rect">
            <a:avLst/>
          </a:prstGeom>
        </p:spPr>
        <p:txBody>
          <a:bodyPr lIns="0" tIns="0" rIns="0" bIns="0" rtlCol="0" anchor="t">
            <a:spAutoFit/>
          </a:bodyPr>
          <a:lstStyle/>
          <a:p>
            <a:pPr algn="ctr">
              <a:lnSpc>
                <a:spcPts val="3709"/>
              </a:lnSpc>
            </a:pPr>
            <a:r>
              <a:rPr lang="en-US" sz="2649">
                <a:solidFill>
                  <a:srgbClr val="000000"/>
                </a:solidFill>
                <a:latin typeface="Canva Sans"/>
                <a:ea typeface="Canva Sans"/>
                <a:cs typeface="Canva Sans"/>
                <a:sym typeface="Canva Sans"/>
              </a:rPr>
              <a:t>c)</a:t>
            </a:r>
          </a:p>
        </p:txBody>
      </p:sp>
      <p:sp>
        <p:nvSpPr>
          <p:cNvPr id="18" name="TextBox 18"/>
          <p:cNvSpPr txBox="1"/>
          <p:nvPr/>
        </p:nvSpPr>
        <p:spPr>
          <a:xfrm>
            <a:off x="11192023" y="4541970"/>
            <a:ext cx="325709" cy="457527"/>
          </a:xfrm>
          <a:prstGeom prst="rect">
            <a:avLst/>
          </a:prstGeom>
        </p:spPr>
        <p:txBody>
          <a:bodyPr lIns="0" tIns="0" rIns="0" bIns="0" rtlCol="0" anchor="t">
            <a:spAutoFit/>
          </a:bodyPr>
          <a:lstStyle/>
          <a:p>
            <a:pPr algn="ctr">
              <a:lnSpc>
                <a:spcPts val="3709"/>
              </a:lnSpc>
            </a:pPr>
            <a:r>
              <a:rPr lang="en-US" sz="2649">
                <a:solidFill>
                  <a:srgbClr val="000000"/>
                </a:solidFill>
                <a:latin typeface="Canva Sans"/>
                <a:ea typeface="Canva Sans"/>
                <a:cs typeface="Canva Sans"/>
                <a:sym typeface="Canva Sans"/>
              </a:rPr>
              <a:t>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AF2"/>
        </a:solidFill>
        <a:effectLst/>
      </p:bgPr>
    </p:bg>
    <p:spTree>
      <p:nvGrpSpPr>
        <p:cNvPr id="1" name=""/>
        <p:cNvGrpSpPr/>
        <p:nvPr/>
      </p:nvGrpSpPr>
      <p:grpSpPr>
        <a:xfrm>
          <a:off x="0" y="0"/>
          <a:ext cx="0" cy="0"/>
          <a:chOff x="0" y="0"/>
          <a:chExt cx="0" cy="0"/>
        </a:xfrm>
      </p:grpSpPr>
      <p:grpSp>
        <p:nvGrpSpPr>
          <p:cNvPr id="2" name="Group 2"/>
          <p:cNvGrpSpPr/>
          <p:nvPr/>
        </p:nvGrpSpPr>
        <p:grpSpPr>
          <a:xfrm>
            <a:off x="1760134" y="630404"/>
            <a:ext cx="15215652" cy="7836042"/>
            <a:chOff x="0" y="0"/>
            <a:chExt cx="20287537" cy="10448056"/>
          </a:xfrm>
        </p:grpSpPr>
        <p:sp>
          <p:nvSpPr>
            <p:cNvPr id="3" name="Freeform 3"/>
            <p:cNvSpPr/>
            <p:nvPr/>
          </p:nvSpPr>
          <p:spPr>
            <a:xfrm>
              <a:off x="0" y="0"/>
              <a:ext cx="6957243" cy="6505097"/>
            </a:xfrm>
            <a:custGeom>
              <a:avLst/>
              <a:gdLst/>
              <a:ahLst/>
              <a:cxnLst/>
              <a:rect l="l" t="t" r="r" b="b"/>
              <a:pathLst>
                <a:path w="6957243" h="6505097">
                  <a:moveTo>
                    <a:pt x="0" y="0"/>
                  </a:moveTo>
                  <a:lnTo>
                    <a:pt x="6957243" y="0"/>
                  </a:lnTo>
                  <a:lnTo>
                    <a:pt x="6957243" y="6505097"/>
                  </a:lnTo>
                  <a:lnTo>
                    <a:pt x="0" y="6505097"/>
                  </a:lnTo>
                  <a:lnTo>
                    <a:pt x="0" y="0"/>
                  </a:lnTo>
                  <a:close/>
                </a:path>
              </a:pathLst>
            </a:custGeom>
            <a:blipFill>
              <a:blip r:embed="rId2"/>
              <a:stretch>
                <a:fillRect t="-3207" b="-9235"/>
              </a:stretch>
            </a:blipFill>
          </p:spPr>
        </p:sp>
        <p:sp>
          <p:nvSpPr>
            <p:cNvPr id="4" name="Freeform 4"/>
            <p:cNvSpPr/>
            <p:nvPr/>
          </p:nvSpPr>
          <p:spPr>
            <a:xfrm>
              <a:off x="7600941" y="55256"/>
              <a:ext cx="4926414" cy="6527699"/>
            </a:xfrm>
            <a:custGeom>
              <a:avLst/>
              <a:gdLst/>
              <a:ahLst/>
              <a:cxnLst/>
              <a:rect l="l" t="t" r="r" b="b"/>
              <a:pathLst>
                <a:path w="4926414" h="6527699">
                  <a:moveTo>
                    <a:pt x="0" y="0"/>
                  </a:moveTo>
                  <a:lnTo>
                    <a:pt x="4926414" y="0"/>
                  </a:lnTo>
                  <a:lnTo>
                    <a:pt x="4926414" y="6527699"/>
                  </a:lnTo>
                  <a:lnTo>
                    <a:pt x="0" y="6527699"/>
                  </a:lnTo>
                  <a:lnTo>
                    <a:pt x="0" y="0"/>
                  </a:lnTo>
                  <a:close/>
                </a:path>
              </a:pathLst>
            </a:custGeom>
            <a:blipFill>
              <a:blip r:embed="rId3"/>
              <a:stretch>
                <a:fillRect t="-966" b="-966"/>
              </a:stretch>
            </a:blipFill>
          </p:spPr>
        </p:sp>
        <p:sp>
          <p:nvSpPr>
            <p:cNvPr id="5" name="AutoShape 5"/>
            <p:cNvSpPr/>
            <p:nvPr/>
          </p:nvSpPr>
          <p:spPr>
            <a:xfrm>
              <a:off x="7611814" y="86959"/>
              <a:ext cx="0" cy="6495996"/>
            </a:xfrm>
            <a:prstGeom prst="line">
              <a:avLst/>
            </a:prstGeom>
            <a:ln w="41323" cap="flat">
              <a:solidFill>
                <a:srgbClr val="000000"/>
              </a:solidFill>
              <a:prstDash val="solid"/>
              <a:headEnd type="none" w="sm" len="sm"/>
              <a:tailEnd type="none" w="sm" len="sm"/>
            </a:ln>
          </p:spPr>
        </p:sp>
        <p:sp>
          <p:nvSpPr>
            <p:cNvPr id="6" name="AutoShape 6"/>
            <p:cNvSpPr/>
            <p:nvPr/>
          </p:nvSpPr>
          <p:spPr>
            <a:xfrm>
              <a:off x="7611814" y="107621"/>
              <a:ext cx="4966205" cy="0"/>
            </a:xfrm>
            <a:prstGeom prst="line">
              <a:avLst/>
            </a:prstGeom>
            <a:ln w="41323" cap="flat">
              <a:solidFill>
                <a:srgbClr val="000000"/>
              </a:solidFill>
              <a:prstDash val="solid"/>
              <a:headEnd type="none" w="sm" len="sm"/>
              <a:tailEnd type="none" w="sm" len="sm"/>
            </a:ln>
          </p:spPr>
        </p:sp>
        <p:sp>
          <p:nvSpPr>
            <p:cNvPr id="7" name="AutoShape 7"/>
            <p:cNvSpPr/>
            <p:nvPr/>
          </p:nvSpPr>
          <p:spPr>
            <a:xfrm>
              <a:off x="7581045" y="6582955"/>
              <a:ext cx="4966205" cy="0"/>
            </a:xfrm>
            <a:prstGeom prst="line">
              <a:avLst/>
            </a:prstGeom>
            <a:ln w="41323" cap="flat">
              <a:solidFill>
                <a:srgbClr val="000000"/>
              </a:solidFill>
              <a:prstDash val="solid"/>
              <a:headEnd type="none" w="sm" len="sm"/>
              <a:tailEnd type="none" w="sm" len="sm"/>
            </a:ln>
          </p:spPr>
        </p:sp>
        <p:sp>
          <p:nvSpPr>
            <p:cNvPr id="8" name="AutoShape 8"/>
            <p:cNvSpPr/>
            <p:nvPr/>
          </p:nvSpPr>
          <p:spPr>
            <a:xfrm>
              <a:off x="12578020" y="75918"/>
              <a:ext cx="0" cy="6527699"/>
            </a:xfrm>
            <a:prstGeom prst="line">
              <a:avLst/>
            </a:prstGeom>
            <a:ln w="41323" cap="flat">
              <a:solidFill>
                <a:srgbClr val="000000"/>
              </a:solidFill>
              <a:prstDash val="solid"/>
              <a:headEnd type="none" w="sm" len="sm"/>
              <a:tailEnd type="none" w="sm" len="sm"/>
            </a:ln>
          </p:spPr>
        </p:sp>
        <p:sp>
          <p:nvSpPr>
            <p:cNvPr id="9" name="Freeform 9"/>
            <p:cNvSpPr/>
            <p:nvPr/>
          </p:nvSpPr>
          <p:spPr>
            <a:xfrm>
              <a:off x="199354" y="7067048"/>
              <a:ext cx="12575789" cy="3373992"/>
            </a:xfrm>
            <a:custGeom>
              <a:avLst/>
              <a:gdLst/>
              <a:ahLst/>
              <a:cxnLst/>
              <a:rect l="l" t="t" r="r" b="b"/>
              <a:pathLst>
                <a:path w="12575789" h="3373992">
                  <a:moveTo>
                    <a:pt x="0" y="0"/>
                  </a:moveTo>
                  <a:lnTo>
                    <a:pt x="12575789" y="0"/>
                  </a:lnTo>
                  <a:lnTo>
                    <a:pt x="12575789" y="3373992"/>
                  </a:lnTo>
                  <a:lnTo>
                    <a:pt x="0" y="3373992"/>
                  </a:lnTo>
                  <a:lnTo>
                    <a:pt x="0" y="0"/>
                  </a:lnTo>
                  <a:close/>
                </a:path>
              </a:pathLst>
            </a:custGeom>
            <a:blipFill>
              <a:blip r:embed="rId4"/>
              <a:stretch>
                <a:fillRect/>
              </a:stretch>
            </a:blipFill>
          </p:spPr>
        </p:sp>
        <p:sp>
          <p:nvSpPr>
            <p:cNvPr id="10" name="Freeform 10"/>
            <p:cNvSpPr/>
            <p:nvPr/>
          </p:nvSpPr>
          <p:spPr>
            <a:xfrm>
              <a:off x="12629673" y="278585"/>
              <a:ext cx="7657863" cy="4774118"/>
            </a:xfrm>
            <a:custGeom>
              <a:avLst/>
              <a:gdLst/>
              <a:ahLst/>
              <a:cxnLst/>
              <a:rect l="l" t="t" r="r" b="b"/>
              <a:pathLst>
                <a:path w="7657863" h="4774118">
                  <a:moveTo>
                    <a:pt x="0" y="0"/>
                  </a:moveTo>
                  <a:lnTo>
                    <a:pt x="7657864" y="0"/>
                  </a:lnTo>
                  <a:lnTo>
                    <a:pt x="7657864" y="4774118"/>
                  </a:lnTo>
                  <a:lnTo>
                    <a:pt x="0" y="4774118"/>
                  </a:lnTo>
                  <a:lnTo>
                    <a:pt x="0" y="0"/>
                  </a:lnTo>
                  <a:close/>
                </a:path>
              </a:pathLst>
            </a:custGeom>
            <a:blipFill>
              <a:blip r:embed="rId5"/>
              <a:stretch>
                <a:fillRect l="-3904"/>
              </a:stretch>
            </a:blipFill>
          </p:spPr>
        </p:sp>
        <p:sp>
          <p:nvSpPr>
            <p:cNvPr id="11" name="Freeform 11"/>
            <p:cNvSpPr/>
            <p:nvPr/>
          </p:nvSpPr>
          <p:spPr>
            <a:xfrm>
              <a:off x="13828635" y="5221376"/>
              <a:ext cx="5273513" cy="5226679"/>
            </a:xfrm>
            <a:custGeom>
              <a:avLst/>
              <a:gdLst/>
              <a:ahLst/>
              <a:cxnLst/>
              <a:rect l="l" t="t" r="r" b="b"/>
              <a:pathLst>
                <a:path w="5273513" h="5226679">
                  <a:moveTo>
                    <a:pt x="0" y="0"/>
                  </a:moveTo>
                  <a:lnTo>
                    <a:pt x="5273513" y="0"/>
                  </a:lnTo>
                  <a:lnTo>
                    <a:pt x="5273513" y="5226680"/>
                  </a:lnTo>
                  <a:lnTo>
                    <a:pt x="0" y="5226680"/>
                  </a:lnTo>
                  <a:lnTo>
                    <a:pt x="0" y="0"/>
                  </a:lnTo>
                  <a:close/>
                </a:path>
              </a:pathLst>
            </a:custGeom>
            <a:blipFill>
              <a:blip r:embed="rId6"/>
              <a:stretch>
                <a:fillRect/>
              </a:stretch>
            </a:blipFill>
          </p:spPr>
        </p:sp>
        <p:sp>
          <p:nvSpPr>
            <p:cNvPr id="12" name="AutoShape 12"/>
            <p:cNvSpPr/>
            <p:nvPr/>
          </p:nvSpPr>
          <p:spPr>
            <a:xfrm>
              <a:off x="5649071" y="4773425"/>
              <a:ext cx="1925603" cy="1822059"/>
            </a:xfrm>
            <a:prstGeom prst="line">
              <a:avLst/>
            </a:prstGeom>
            <a:ln w="20661" cap="flat">
              <a:solidFill>
                <a:srgbClr val="000000"/>
              </a:solidFill>
              <a:prstDash val="solid"/>
              <a:headEnd type="none" w="sm" len="sm"/>
              <a:tailEnd type="none" w="sm" len="sm"/>
            </a:ln>
          </p:spPr>
        </p:sp>
        <p:sp>
          <p:nvSpPr>
            <p:cNvPr id="13" name="AutoShape 13"/>
            <p:cNvSpPr/>
            <p:nvPr/>
          </p:nvSpPr>
          <p:spPr>
            <a:xfrm flipV="1">
              <a:off x="5649071" y="115675"/>
              <a:ext cx="1925505" cy="1615996"/>
            </a:xfrm>
            <a:prstGeom prst="line">
              <a:avLst/>
            </a:prstGeom>
            <a:ln w="20661" cap="flat">
              <a:solidFill>
                <a:srgbClr val="000000"/>
              </a:solidFill>
              <a:prstDash val="solid"/>
              <a:headEnd type="none" w="sm" len="sm"/>
              <a:tailEnd type="none" w="sm" len="sm"/>
            </a:ln>
          </p:spPr>
        </p:sp>
        <p:sp>
          <p:nvSpPr>
            <p:cNvPr id="14" name="Freeform 14"/>
            <p:cNvSpPr/>
            <p:nvPr/>
          </p:nvSpPr>
          <p:spPr>
            <a:xfrm>
              <a:off x="5056935" y="1731672"/>
              <a:ext cx="1184272" cy="3041754"/>
            </a:xfrm>
            <a:custGeom>
              <a:avLst/>
              <a:gdLst/>
              <a:ahLst/>
              <a:cxnLst/>
              <a:rect l="l" t="t" r="r" b="b"/>
              <a:pathLst>
                <a:path w="1184272" h="3041754">
                  <a:moveTo>
                    <a:pt x="0" y="0"/>
                  </a:moveTo>
                  <a:lnTo>
                    <a:pt x="1184272" y="0"/>
                  </a:lnTo>
                  <a:lnTo>
                    <a:pt x="1184272" y="3041753"/>
                  </a:lnTo>
                  <a:lnTo>
                    <a:pt x="0" y="3041753"/>
                  </a:lnTo>
                  <a:lnTo>
                    <a:pt x="0" y="0"/>
                  </a:lnTo>
                  <a:close/>
                </a:path>
              </a:pathLst>
            </a:custGeom>
            <a:blipFill>
              <a:blip r:embed="rId7">
                <a:extLst>
                  <a:ext uri="{96DAC541-7B7A-43D3-8B79-37D633B846F1}">
                    <asvg:svgBlip xmlns:asvg="http://schemas.microsoft.com/office/drawing/2016/SVG/main" xmlns="" r:embed="rId8"/>
                  </a:ext>
                </a:extLst>
              </a:blip>
              <a:stretch>
                <a:fillRect/>
              </a:stretch>
            </a:blipFill>
          </p:spPr>
        </p:sp>
        <p:sp>
          <p:nvSpPr>
            <p:cNvPr id="15" name="TextBox 15"/>
            <p:cNvSpPr txBox="1"/>
            <p:nvPr/>
          </p:nvSpPr>
          <p:spPr>
            <a:xfrm>
              <a:off x="702746" y="-47625"/>
              <a:ext cx="412970" cy="604795"/>
            </a:xfrm>
            <a:prstGeom prst="rect">
              <a:avLst/>
            </a:prstGeom>
          </p:spPr>
          <p:txBody>
            <a:bodyPr lIns="0" tIns="0" rIns="0" bIns="0" rtlCol="0" anchor="t">
              <a:spAutoFit/>
            </a:bodyPr>
            <a:lstStyle/>
            <a:p>
              <a:pPr algn="ctr">
                <a:lnSpc>
                  <a:spcPts val="3871"/>
                </a:lnSpc>
              </a:pPr>
              <a:r>
                <a:rPr lang="en-US" sz="2765">
                  <a:solidFill>
                    <a:srgbClr val="000000"/>
                  </a:solidFill>
                  <a:latin typeface="Canva Sans"/>
                  <a:ea typeface="Canva Sans"/>
                  <a:cs typeface="Canva Sans"/>
                  <a:sym typeface="Canva Sans"/>
                </a:rPr>
                <a:t>a)</a:t>
              </a:r>
            </a:p>
          </p:txBody>
        </p:sp>
        <p:sp>
          <p:nvSpPr>
            <p:cNvPr id="16" name="TextBox 16"/>
            <p:cNvSpPr txBox="1"/>
            <p:nvPr/>
          </p:nvSpPr>
          <p:spPr>
            <a:xfrm>
              <a:off x="13075784" y="-47625"/>
              <a:ext cx="453002" cy="604795"/>
            </a:xfrm>
            <a:prstGeom prst="rect">
              <a:avLst/>
            </a:prstGeom>
          </p:spPr>
          <p:txBody>
            <a:bodyPr lIns="0" tIns="0" rIns="0" bIns="0" rtlCol="0" anchor="t">
              <a:spAutoFit/>
            </a:bodyPr>
            <a:lstStyle/>
            <a:p>
              <a:pPr algn="ctr">
                <a:lnSpc>
                  <a:spcPts val="3871"/>
                </a:lnSpc>
              </a:pPr>
              <a:r>
                <a:rPr lang="en-US" sz="2765">
                  <a:solidFill>
                    <a:srgbClr val="000000"/>
                  </a:solidFill>
                  <a:latin typeface="Canva Sans"/>
                  <a:ea typeface="Canva Sans"/>
                  <a:cs typeface="Canva Sans"/>
                  <a:sym typeface="Canva Sans"/>
                </a:rPr>
                <a:t>b)</a:t>
              </a:r>
            </a:p>
          </p:txBody>
        </p:sp>
        <p:sp>
          <p:nvSpPr>
            <p:cNvPr id="17" name="TextBox 17"/>
            <p:cNvSpPr txBox="1"/>
            <p:nvPr/>
          </p:nvSpPr>
          <p:spPr>
            <a:xfrm>
              <a:off x="703650" y="6457472"/>
              <a:ext cx="412066" cy="604795"/>
            </a:xfrm>
            <a:prstGeom prst="rect">
              <a:avLst/>
            </a:prstGeom>
          </p:spPr>
          <p:txBody>
            <a:bodyPr lIns="0" tIns="0" rIns="0" bIns="0" rtlCol="0" anchor="t">
              <a:spAutoFit/>
            </a:bodyPr>
            <a:lstStyle/>
            <a:p>
              <a:pPr algn="ctr">
                <a:lnSpc>
                  <a:spcPts val="3871"/>
                </a:lnSpc>
              </a:pPr>
              <a:r>
                <a:rPr lang="en-US" sz="2765">
                  <a:solidFill>
                    <a:srgbClr val="000000"/>
                  </a:solidFill>
                  <a:latin typeface="Canva Sans"/>
                  <a:ea typeface="Canva Sans"/>
                  <a:cs typeface="Canva Sans"/>
                  <a:sym typeface="Canva Sans"/>
                </a:rPr>
                <a:t>c)</a:t>
              </a:r>
            </a:p>
          </p:txBody>
        </p:sp>
        <p:sp>
          <p:nvSpPr>
            <p:cNvPr id="18" name="TextBox 18"/>
            <p:cNvSpPr txBox="1"/>
            <p:nvPr/>
          </p:nvSpPr>
          <p:spPr>
            <a:xfrm>
              <a:off x="13075784" y="5347814"/>
              <a:ext cx="453260" cy="604795"/>
            </a:xfrm>
            <a:prstGeom prst="rect">
              <a:avLst/>
            </a:prstGeom>
          </p:spPr>
          <p:txBody>
            <a:bodyPr lIns="0" tIns="0" rIns="0" bIns="0" rtlCol="0" anchor="t">
              <a:spAutoFit/>
            </a:bodyPr>
            <a:lstStyle/>
            <a:p>
              <a:pPr algn="ctr">
                <a:lnSpc>
                  <a:spcPts val="3871"/>
                </a:lnSpc>
              </a:pPr>
              <a:r>
                <a:rPr lang="en-US" sz="2765">
                  <a:solidFill>
                    <a:srgbClr val="000000"/>
                  </a:solidFill>
                  <a:latin typeface="Canva Sans"/>
                  <a:ea typeface="Canva Sans"/>
                  <a:cs typeface="Canva Sans"/>
                  <a:sym typeface="Canva Sans"/>
                </a:rPr>
                <a:t>d)</a:t>
              </a:r>
            </a:p>
          </p:txBody>
        </p:sp>
      </p:grpSp>
      <p:sp>
        <p:nvSpPr>
          <p:cNvPr id="19" name="TextBox 19"/>
          <p:cNvSpPr txBox="1"/>
          <p:nvPr/>
        </p:nvSpPr>
        <p:spPr>
          <a:xfrm>
            <a:off x="4786601" y="8552171"/>
            <a:ext cx="9162719" cy="1239526"/>
          </a:xfrm>
          <a:prstGeom prst="rect">
            <a:avLst/>
          </a:prstGeom>
        </p:spPr>
        <p:txBody>
          <a:bodyPr lIns="0" tIns="0" rIns="0" bIns="0" rtlCol="0" anchor="t">
            <a:spAutoFit/>
          </a:bodyPr>
          <a:lstStyle/>
          <a:p>
            <a:pPr algn="ctr">
              <a:lnSpc>
                <a:spcPts val="5500"/>
              </a:lnSpc>
            </a:pPr>
            <a:r>
              <a:rPr lang="en-US" sz="5500" spc="-110">
                <a:solidFill>
                  <a:srgbClr val="28366E"/>
                </a:solidFill>
                <a:latin typeface="Handelson Four"/>
                <a:ea typeface="Handelson Four"/>
                <a:cs typeface="Handelson Four"/>
                <a:sym typeface="Handelson Four"/>
              </a:rPr>
              <a:t>SIK1B (</a:t>
            </a:r>
            <a:r>
              <a:rPr lang="en-US" sz="5500" u="sng" spc="-110">
                <a:solidFill>
                  <a:srgbClr val="28366E"/>
                </a:solidFill>
                <a:latin typeface="Handelson Four"/>
                <a:ea typeface="Handelson Four"/>
                <a:cs typeface="Handelson Four"/>
                <a:sym typeface="Handelson Four"/>
                <a:hlinkClick r:id="rId9" tooltip="https://www.ncbi.nlm.nih.gov/gene/150094"/>
              </a:rPr>
              <a:t>salt inducible kinase 1B)</a:t>
            </a:r>
          </a:p>
          <a:p>
            <a:pPr algn="ctr">
              <a:lnSpc>
                <a:spcPts val="2100"/>
              </a:lnSpc>
            </a:pPr>
            <a:r>
              <a:rPr lang="en-US" sz="2100" spc="-42">
                <a:solidFill>
                  <a:srgbClr val="28366E"/>
                </a:solidFill>
                <a:latin typeface="Handelson Four"/>
                <a:ea typeface="Handelson Four"/>
                <a:cs typeface="Handelson Four"/>
                <a:sym typeface="Handelson Four"/>
              </a:rPr>
              <a:t>(a) Represent the structure of SIK1 and the active site surface, (b) Represent the Dope_Profile, (c) Represent the Dope_Score, (d) Represent the Ramachandran plot.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1097</Words>
  <Application>Microsoft Office PowerPoint</Application>
  <PresentationFormat>Custom</PresentationFormat>
  <Paragraphs>127</Paragraphs>
  <Slides>17</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Noto Serif Display Ultra-Bold</vt:lpstr>
      <vt:lpstr>Montserrat</vt:lpstr>
      <vt:lpstr>DM Sans Bold</vt:lpstr>
      <vt:lpstr>Handelson Four</vt:lpstr>
      <vt:lpstr>Canva Sans Bold</vt:lpstr>
      <vt:lpstr>Canva Sans Italics</vt:lpstr>
      <vt:lpstr>Canva Sans</vt:lpstr>
      <vt:lpstr>Calibri</vt:lpstr>
      <vt:lpstr>DM Sans</vt:lpstr>
      <vt:lpstr>Canva Sans Bold Italics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Evolution and Natural Selection</dc:title>
  <cp:lastModifiedBy>Dell</cp:lastModifiedBy>
  <cp:revision>2</cp:revision>
  <dcterms:created xsi:type="dcterms:W3CDTF">2006-08-16T00:00:00Z</dcterms:created>
  <dcterms:modified xsi:type="dcterms:W3CDTF">2025-09-13T17:54:19Z</dcterms:modified>
  <dc:identifier>DAGTqNfmJ_g</dc:identifier>
</cp:coreProperties>
</file>

<file path=docProps/thumbnail.jpeg>
</file>